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91" r:id="rId33"/>
    <p:sldId id="288" r:id="rId34"/>
    <p:sldId id="289" r:id="rId35"/>
    <p:sldId id="290" r:id="rId36"/>
    <p:sldId id="287" r:id="rId3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Ref idx="minor">
          <a:srgbClr val="2D2D2D"/>
        </a:fontRef>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F0EEE0"/>
          </a:solidFill>
        </a:fill>
      </a:tcStyle>
    </a:wholeTbl>
    <a:band2H>
      <a:tcTxStyle/>
      <a:tcStyle>
        <a:tcBdr/>
        <a:fill>
          <a:solidFill>
            <a:srgbClr val="F0EEE0">
              <a:alpha val="93000"/>
            </a:srgbClr>
          </a:solidFill>
        </a:fill>
      </a:tcStyle>
    </a:band2H>
    <a:firstCol>
      <a:tcTxStyle b="on" i="off">
        <a:fontRef idx="minor">
          <a:srgbClr val="2D2D2D"/>
        </a:fontRef>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solidFill>
                <a:srgbClr val="AC9C88"/>
              </a:solidFill>
              <a:prstDash val="solid"/>
              <a:miter lim="400000"/>
            </a:ln>
          </a:insideV>
        </a:tcBdr>
        <a:fill>
          <a:solidFill>
            <a:srgbClr val="D6D4C8"/>
          </a:solidFill>
        </a:fill>
      </a:tcStyle>
    </a:firstCol>
    <a:lastRow>
      <a:tcTxStyle b="on" i="off">
        <a:fontRef idx="minor">
          <a:srgbClr val="2D2D2D"/>
        </a:fontRef>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4AA2A"/>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58585"/>
          </a:solidFill>
        </a:fill>
      </a:tcStyle>
    </a:firstRow>
  </a:tblStyle>
  <a:tblStyle styleId="{C7B018BB-80A7-4F77-B60F-C8B233D01FF8}" styleName="">
    <a:tblBg/>
    <a:wholeTbl>
      <a:tcTxStyle b="on"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6E8"/>
          </a:solidFill>
        </a:fill>
      </a:tcStyle>
    </a:wholeTbl>
    <a:band2H>
      <a:tcTxStyle/>
      <a:tcStyle>
        <a:tcBdr/>
        <a:fill>
          <a:solidFill>
            <a:srgbClr val="E6F3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n"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E0CB"/>
          </a:solidFill>
        </a:fill>
      </a:tcStyle>
    </a:wholeTbl>
    <a:band2H>
      <a:tcTxStyle/>
      <a:tcStyle>
        <a:tcBdr/>
        <a:fill>
          <a:solidFill>
            <a:srgbClr val="FAF0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n"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6D0DA"/>
          </a:solidFill>
        </a:fill>
      </a:tcStyle>
    </a:wholeTbl>
    <a:band2H>
      <a:tcTxStyle/>
      <a:tcStyle>
        <a:tcBdr/>
        <a:fill>
          <a:solidFill>
            <a:srgbClr val="EBE9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n"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n"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1143000" y="685800"/>
            <a:ext cx="4572000" cy="3429000"/>
          </a:xfrm>
          <a:prstGeom prst="rect">
            <a:avLst/>
          </a:prstGeom>
        </p:spPr>
        <p:txBody>
          <a:bodyPr/>
          <a:lstStyle/>
          <a:p>
            <a:endParaRPr/>
          </a:p>
        </p:txBody>
      </p:sp>
      <p:sp>
        <p:nvSpPr>
          <p:cNvPr id="143" name="Shape 14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le Text"/>
          <p:cNvSpPr txBox="1">
            <a:spLocks noGrp="1"/>
          </p:cNvSpPr>
          <p:nvPr>
            <p:ph type="title"/>
          </p:nvPr>
        </p:nvSpPr>
        <p:spPr>
          <a:xfrm>
            <a:off x="2374900" y="2730500"/>
            <a:ext cx="19621500" cy="4216400"/>
          </a:xfrm>
          <a:prstGeom prst="rect">
            <a:avLst/>
          </a:prstGeom>
          <a:effectLst/>
        </p:spPr>
        <p:txBody>
          <a:bodyPr lIns="50800" tIns="50800" rIns="50800" bIns="50800" anchor="b"/>
          <a:lstStyle>
            <a:lvl1pPr defTabSz="825500">
              <a:defRPr sz="9000" b="1" spc="-180">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12" name="Body Level One…"/>
          <p:cNvSpPr txBox="1">
            <a:spLocks noGrp="1"/>
          </p:cNvSpPr>
          <p:nvPr>
            <p:ph type="body" sz="quarter" idx="1"/>
          </p:nvPr>
        </p:nvSpPr>
        <p:spPr>
          <a:xfrm>
            <a:off x="2374900" y="7073900"/>
            <a:ext cx="19621500" cy="3073400"/>
          </a:xfrm>
          <a:prstGeom prst="rect">
            <a:avLst/>
          </a:prstGeom>
          <a:effectLst/>
        </p:spPr>
        <p:txBody>
          <a:bodyPr lIns="50800" tIns="50800" rIns="50800" bIns="50800"/>
          <a:lstStyle>
            <a:lvl1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1pPr>
            <a:lvl2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2pPr>
            <a:lvl3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3pPr>
            <a:lvl4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4pPr>
            <a:lvl5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13" name="Slide Number"/>
          <p:cNvSpPr txBox="1">
            <a:spLocks noGrp="1"/>
          </p:cNvSpPr>
          <p:nvPr>
            <p:ph type="sldNum" sz="quarter" idx="2"/>
          </p:nvPr>
        </p:nvSpPr>
        <p:spPr>
          <a:xfrm>
            <a:off x="11994357" y="12706349"/>
            <a:ext cx="419101" cy="469901"/>
          </a:xfrm>
          <a:prstGeom prst="rect">
            <a:avLst/>
          </a:prstGeom>
        </p:spPr>
        <p:txBody>
          <a:bodyPr lIns="50800" tIns="50800" rIns="50800" bIns="50800"/>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8" name="Body Level One…"/>
          <p:cNvSpPr txBox="1">
            <a:spLocks noGrp="1"/>
          </p:cNvSpPr>
          <p:nvPr>
            <p:ph type="body" sz="quarter" idx="1"/>
          </p:nvPr>
        </p:nvSpPr>
        <p:spPr>
          <a:xfrm>
            <a:off x="2387600" y="8953500"/>
            <a:ext cx="19621500" cy="850900"/>
          </a:xfrm>
          <a:prstGeom prst="rect">
            <a:avLst/>
          </a:prstGeom>
          <a:effectLst/>
        </p:spPr>
        <p:txBody>
          <a:bodyPr lIns="50800" tIns="50800" rIns="50800" bIns="50800"/>
          <a:lstStyle>
            <a:lvl1pPr marL="0" indent="0" algn="ctr" defTabSz="825500">
              <a:spcBef>
                <a:spcPts val="1700"/>
              </a:spcBef>
              <a:buClrTx/>
              <a:buSzTx/>
              <a:buNone/>
              <a:defRPr sz="5000">
                <a:solidFill>
                  <a:srgbClr val="222222"/>
                </a:solidFill>
                <a:latin typeface="Helvetica Neue Bold Condensed"/>
                <a:ea typeface="Helvetica Neue Bold Condensed"/>
                <a:cs typeface="Helvetica Neue Bold Condensed"/>
                <a:sym typeface="Helvetica Neue Bold Condensed"/>
              </a:defRPr>
            </a:lvl1pPr>
            <a:lvl2pPr marL="1696278" indent="-883477" algn="ctr" defTabSz="825500">
              <a:spcBef>
                <a:spcPts val="1700"/>
              </a:spcBef>
              <a:buClrTx/>
              <a:buSzPct val="65000"/>
              <a:buBlip>
                <a:blip r:embed="rId3"/>
              </a:buBlip>
              <a:defRPr sz="5000">
                <a:solidFill>
                  <a:srgbClr val="222222"/>
                </a:solidFill>
                <a:latin typeface="Helvetica Neue Bold Condensed"/>
                <a:ea typeface="Helvetica Neue Bold Condensed"/>
                <a:cs typeface="Helvetica Neue Bold Condensed"/>
                <a:sym typeface="Helvetica Neue Bold Condensed"/>
              </a:defRPr>
            </a:lvl2pPr>
            <a:lvl3pPr marL="2509078" indent="-883478" algn="ctr" defTabSz="825500">
              <a:spcBef>
                <a:spcPts val="1700"/>
              </a:spcBef>
              <a:buClrTx/>
              <a:buSzPct val="65000"/>
              <a:buBlip>
                <a:blip r:embed="rId3"/>
              </a:buBlip>
              <a:defRPr sz="5000">
                <a:solidFill>
                  <a:srgbClr val="222222"/>
                </a:solidFill>
                <a:latin typeface="Helvetica Neue Bold Condensed"/>
                <a:ea typeface="Helvetica Neue Bold Condensed"/>
                <a:cs typeface="Helvetica Neue Bold Condensed"/>
                <a:sym typeface="Helvetica Neue Bold Condensed"/>
              </a:defRPr>
            </a:lvl3pPr>
            <a:lvl4pPr marL="3321877" indent="-883477" algn="ctr" defTabSz="825500">
              <a:spcBef>
                <a:spcPts val="1700"/>
              </a:spcBef>
              <a:buClrTx/>
              <a:buSzPct val="65000"/>
              <a:buBlip>
                <a:blip r:embed="rId3"/>
              </a:buBlip>
              <a:defRPr sz="5000">
                <a:solidFill>
                  <a:srgbClr val="222222"/>
                </a:solidFill>
                <a:latin typeface="Helvetica Neue Bold Condensed"/>
                <a:ea typeface="Helvetica Neue Bold Condensed"/>
                <a:cs typeface="Helvetica Neue Bold Condensed"/>
                <a:sym typeface="Helvetica Neue Bold Condensed"/>
              </a:defRPr>
            </a:lvl4pPr>
            <a:lvl5pPr marL="4134677" indent="-883477" algn="ctr" defTabSz="825500">
              <a:spcBef>
                <a:spcPts val="1700"/>
              </a:spcBef>
              <a:buClrTx/>
              <a:buSzPct val="65000"/>
              <a:buBlip>
                <a:blip r:embed="rId3"/>
              </a:buBlip>
              <a:defRPr sz="5000">
                <a:solidFill>
                  <a:srgbClr val="222222"/>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99" name="“Type a quote here.”"/>
          <p:cNvSpPr txBox="1">
            <a:spLocks noGrp="1"/>
          </p:cNvSpPr>
          <p:nvPr>
            <p:ph type="body" sz="quarter" idx="21"/>
          </p:nvPr>
        </p:nvSpPr>
        <p:spPr>
          <a:xfrm>
            <a:off x="2387600" y="5994400"/>
            <a:ext cx="19621500" cy="990600"/>
          </a:xfrm>
          <a:prstGeom prst="rect">
            <a:avLst/>
          </a:prstGeom>
          <a:effectLst/>
        </p:spPr>
        <p:txBody>
          <a:bodyPr lIns="50800" tIns="50800" rIns="50800" bIns="50800" anchor="ctr"/>
          <a:lstStyle/>
          <a:p>
            <a:pPr marL="812800" indent="-812800" defTabSz="825500">
              <a:spcBef>
                <a:spcPts val="5900"/>
              </a:spcBef>
              <a:buClrTx/>
              <a:buSzPct val="65000"/>
              <a:buBlip>
                <a:blip r:embed="rId3"/>
              </a:buBlip>
              <a:defRPr sz="4600">
                <a:ln>
                  <a:noFill/>
                </a:ln>
                <a:solidFill>
                  <a:srgbClr val="EEEEEE"/>
                </a:solidFill>
                <a:effectLst/>
                <a:latin typeface="Helvetica Neue Bold Condensed"/>
                <a:ea typeface="Helvetica Neue Bold Condensed"/>
                <a:cs typeface="Helvetica Neue Bold Condensed"/>
                <a:sym typeface="Helvetica Neue Bold Condensed"/>
              </a:defRPr>
            </a:pPr>
            <a:endParaRPr/>
          </a:p>
        </p:txBody>
      </p:sp>
      <p:sp>
        <p:nvSpPr>
          <p:cNvPr id="100"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7" name="Black and white photo of a person playing the drums"/>
          <p:cNvSpPr>
            <a:spLocks noGrp="1"/>
          </p:cNvSpPr>
          <p:nvPr>
            <p:ph type="pic" idx="21"/>
          </p:nvPr>
        </p:nvSpPr>
        <p:spPr>
          <a:xfrm>
            <a:off x="0" y="-1524000"/>
            <a:ext cx="24390355" cy="16263057"/>
          </a:xfrm>
          <a:prstGeom prst="rect">
            <a:avLst/>
          </a:prstGeom>
          <a:effectLst/>
        </p:spPr>
        <p:txBody>
          <a:bodyPr tIns="45719" bIns="45719">
            <a:noAutofit/>
          </a:bodyPr>
          <a:lstStyle/>
          <a:p>
            <a:endParaRPr/>
          </a:p>
        </p:txBody>
      </p:sp>
      <p:sp>
        <p:nvSpPr>
          <p:cNvPr id="108"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5"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 Alt 2">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9"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0" name="Line Line" descr="Line Line"/>
          <p:cNvPicPr>
            <a:picLocks noChangeAspect="1"/>
          </p:cNvPicPr>
          <p:nvPr/>
        </p:nvPicPr>
        <p:blipFill>
          <a:blip r:embed="rId3"/>
          <a:stretch>
            <a:fillRect/>
          </a:stretch>
        </p:blipFill>
        <p:spPr>
          <a:xfrm>
            <a:off x="8899589" y="11524798"/>
            <a:ext cx="6438419" cy="89806"/>
          </a:xfrm>
          <a:prstGeom prst="rect">
            <a:avLst/>
          </a:prstGeom>
          <a:ln w="12700">
            <a:miter lim="400000"/>
          </a:ln>
        </p:spPr>
      </p:pic>
      <p:sp>
        <p:nvSpPr>
          <p:cNvPr id="21" name="Black and white photo of a person playing the drums"/>
          <p:cNvSpPr>
            <a:spLocks noGrp="1"/>
          </p:cNvSpPr>
          <p:nvPr>
            <p:ph type="pic" idx="21"/>
          </p:nvPr>
        </p:nvSpPr>
        <p:spPr>
          <a:xfrm>
            <a:off x="609600" y="-2747120"/>
            <a:ext cx="23164800" cy="15445881"/>
          </a:xfrm>
          <a:prstGeom prst="rect">
            <a:avLst/>
          </a:prstGeom>
          <a:effectLst/>
        </p:spPr>
        <p:txBody>
          <a:bodyPr tIns="45719" bIns="45719">
            <a:noAutofit/>
          </a:bodyPr>
          <a:lstStyle/>
          <a:p>
            <a:endParaRPr/>
          </a:p>
        </p:txBody>
      </p:sp>
      <p:sp>
        <p:nvSpPr>
          <p:cNvPr id="22" name="Title Text"/>
          <p:cNvSpPr txBox="1">
            <a:spLocks noGrp="1"/>
          </p:cNvSpPr>
          <p:nvPr>
            <p:ph type="title"/>
          </p:nvPr>
        </p:nvSpPr>
        <p:spPr>
          <a:xfrm>
            <a:off x="1181100" y="9626600"/>
            <a:ext cx="22009100" cy="1714500"/>
          </a:xfrm>
          <a:prstGeom prst="rect">
            <a:avLst/>
          </a:prstGeom>
          <a:effectLst/>
        </p:spPr>
        <p:txBody>
          <a:bodyPr lIns="50800" tIns="50800" rIns="50800" bIns="50800" anchor="b"/>
          <a:lstStyle>
            <a:lvl1pPr defTabSz="825500">
              <a:defRPr sz="9000" b="1" spc="-180">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23" name="Body Level One…"/>
          <p:cNvSpPr txBox="1">
            <a:spLocks noGrp="1"/>
          </p:cNvSpPr>
          <p:nvPr>
            <p:ph type="body" sz="quarter" idx="1"/>
          </p:nvPr>
        </p:nvSpPr>
        <p:spPr>
          <a:xfrm>
            <a:off x="1181100" y="11696700"/>
            <a:ext cx="22009100" cy="1231900"/>
          </a:xfrm>
          <a:prstGeom prst="rect">
            <a:avLst/>
          </a:prstGeom>
          <a:effectLst/>
        </p:spPr>
        <p:txBody>
          <a:bodyPr lIns="50800" tIns="50800" rIns="50800" bIns="50800"/>
          <a:lstStyle>
            <a:lvl1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1pPr>
            <a:lvl2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2pPr>
            <a:lvl3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3pPr>
            <a:lvl4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4pPr>
            <a:lvl5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24"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1" name="Title Text"/>
          <p:cNvSpPr txBox="1">
            <a:spLocks noGrp="1"/>
          </p:cNvSpPr>
          <p:nvPr>
            <p:ph type="title"/>
          </p:nvPr>
        </p:nvSpPr>
        <p:spPr>
          <a:xfrm>
            <a:off x="2374900" y="4940300"/>
            <a:ext cx="19621500" cy="3835400"/>
          </a:xfrm>
          <a:prstGeom prst="rect">
            <a:avLst/>
          </a:prstGeom>
          <a:effectLst/>
        </p:spPr>
        <p:txBody>
          <a:bodyPr lIns="50800" tIns="50800" rIns="50800" bIns="50800"/>
          <a:lstStyle>
            <a:lvl1pPr defTabSz="825500">
              <a:defRPr sz="9000" b="1" spc="-180">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32"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9" name="Line Line" descr="Line Line"/>
          <p:cNvPicPr>
            <a:picLocks noChangeAspect="1"/>
          </p:cNvPicPr>
          <p:nvPr/>
        </p:nvPicPr>
        <p:blipFill>
          <a:blip r:embed="rId3"/>
          <a:stretch>
            <a:fillRect/>
          </a:stretch>
        </p:blipFill>
        <p:spPr>
          <a:xfrm>
            <a:off x="2433788" y="7155998"/>
            <a:ext cx="8416268" cy="89806"/>
          </a:xfrm>
          <a:prstGeom prst="rect">
            <a:avLst/>
          </a:prstGeom>
          <a:ln w="12700">
            <a:miter lim="400000"/>
          </a:ln>
        </p:spPr>
      </p:pic>
      <p:sp>
        <p:nvSpPr>
          <p:cNvPr id="40" name="Black and white close-up photo of a piano being played"/>
          <p:cNvSpPr>
            <a:spLocks noGrp="1"/>
          </p:cNvSpPr>
          <p:nvPr>
            <p:ph type="pic" idx="21"/>
          </p:nvPr>
        </p:nvSpPr>
        <p:spPr>
          <a:xfrm>
            <a:off x="12230100" y="-990600"/>
            <a:ext cx="11303000" cy="16594026"/>
          </a:xfrm>
          <a:prstGeom prst="rect">
            <a:avLst/>
          </a:prstGeom>
          <a:effectLst/>
        </p:spPr>
        <p:txBody>
          <a:bodyPr tIns="45719" bIns="45719">
            <a:noAutofit/>
          </a:bodyPr>
          <a:lstStyle/>
          <a:p>
            <a:endParaRPr/>
          </a:p>
        </p:txBody>
      </p:sp>
      <p:sp>
        <p:nvSpPr>
          <p:cNvPr id="41" name="Title Text"/>
          <p:cNvSpPr txBox="1">
            <a:spLocks noGrp="1"/>
          </p:cNvSpPr>
          <p:nvPr>
            <p:ph type="title"/>
          </p:nvPr>
        </p:nvSpPr>
        <p:spPr>
          <a:xfrm>
            <a:off x="1435100" y="1092200"/>
            <a:ext cx="10464800" cy="5765800"/>
          </a:xfrm>
          <a:prstGeom prst="rect">
            <a:avLst/>
          </a:prstGeom>
          <a:effectLst/>
        </p:spPr>
        <p:txBody>
          <a:bodyPr lIns="50800" tIns="50800" rIns="50800" bIns="50800" anchor="b"/>
          <a:lstStyle>
            <a:lvl1pPr defTabSz="825500">
              <a:defRPr sz="6600" b="1" spc="-197">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42" name="Body Level One…"/>
          <p:cNvSpPr txBox="1">
            <a:spLocks noGrp="1"/>
          </p:cNvSpPr>
          <p:nvPr>
            <p:ph type="body" sz="quarter" idx="1"/>
          </p:nvPr>
        </p:nvSpPr>
        <p:spPr>
          <a:xfrm>
            <a:off x="1435100" y="7556500"/>
            <a:ext cx="10464800" cy="5092700"/>
          </a:xfrm>
          <a:prstGeom prst="rect">
            <a:avLst/>
          </a:prstGeom>
          <a:effectLst/>
        </p:spPr>
        <p:txBody>
          <a:bodyPr lIns="50800" tIns="50800" rIns="50800" bIns="50800"/>
          <a:lstStyle>
            <a:lvl1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1pPr>
            <a:lvl2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2pPr>
            <a:lvl3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3pPr>
            <a:lvl4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4pPr>
            <a:lvl5pPr marL="0" indent="0" algn="ctr" defTabSz="825500">
              <a:spcBef>
                <a:spcPts val="0"/>
              </a:spcBef>
              <a:buClrTx/>
              <a:buSzTx/>
              <a:buNone/>
              <a:defRPr sz="32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43"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50" name="Line Line" descr="Line Line"/>
          <p:cNvPicPr>
            <a:picLocks noChangeAspect="1"/>
          </p:cNvPicPr>
          <p:nvPr/>
        </p:nvPicPr>
        <p:blipFill>
          <a:blip r:embed="rId3"/>
          <a:stretch>
            <a:fillRect/>
          </a:stretch>
        </p:blipFill>
        <p:spPr>
          <a:xfrm>
            <a:off x="2010105" y="3853998"/>
            <a:ext cx="20407884" cy="89806"/>
          </a:xfrm>
          <a:prstGeom prst="rect">
            <a:avLst/>
          </a:prstGeom>
          <a:ln w="12700">
            <a:miter lim="400000"/>
          </a:ln>
        </p:spPr>
      </p:pic>
      <p:sp>
        <p:nvSpPr>
          <p:cNvPr id="51" name="Title Text"/>
          <p:cNvSpPr txBox="1">
            <a:spLocks noGrp="1"/>
          </p:cNvSpPr>
          <p:nvPr>
            <p:ph type="title"/>
          </p:nvPr>
        </p:nvSpPr>
        <p:spPr>
          <a:xfrm>
            <a:off x="2374900" y="977900"/>
            <a:ext cx="19621500" cy="2679700"/>
          </a:xfrm>
          <a:prstGeom prst="rect">
            <a:avLst/>
          </a:prstGeom>
          <a:effectLst/>
        </p:spPr>
        <p:txBody>
          <a:bodyPr lIns="50800" tIns="50800" rIns="50800" bIns="50800"/>
          <a:lstStyle>
            <a:lvl1pPr defTabSz="825500">
              <a:defRPr sz="6600" b="1" spc="-197">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52"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59" name="Line Line" descr="Line Line"/>
          <p:cNvPicPr>
            <a:picLocks noChangeAspect="1"/>
          </p:cNvPicPr>
          <p:nvPr/>
        </p:nvPicPr>
        <p:blipFill>
          <a:blip r:embed="rId3"/>
          <a:stretch>
            <a:fillRect/>
          </a:stretch>
        </p:blipFill>
        <p:spPr>
          <a:xfrm>
            <a:off x="2010105" y="3853998"/>
            <a:ext cx="20407884" cy="89806"/>
          </a:xfrm>
          <a:prstGeom prst="rect">
            <a:avLst/>
          </a:prstGeom>
          <a:ln w="12700">
            <a:miter lim="400000"/>
          </a:ln>
        </p:spPr>
      </p:pic>
      <p:sp>
        <p:nvSpPr>
          <p:cNvPr id="60" name="Title Text"/>
          <p:cNvSpPr txBox="1">
            <a:spLocks noGrp="1"/>
          </p:cNvSpPr>
          <p:nvPr>
            <p:ph type="title"/>
          </p:nvPr>
        </p:nvSpPr>
        <p:spPr>
          <a:xfrm>
            <a:off x="2374900" y="977900"/>
            <a:ext cx="19621500" cy="2679700"/>
          </a:xfrm>
          <a:prstGeom prst="rect">
            <a:avLst/>
          </a:prstGeom>
          <a:effectLst/>
        </p:spPr>
        <p:txBody>
          <a:bodyPr lIns="50800" tIns="50800" rIns="50800" bIns="50800"/>
          <a:lstStyle>
            <a:lvl1pPr defTabSz="825500">
              <a:defRPr sz="6600" b="1" spc="-197">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61" name="Body Level One…"/>
          <p:cNvSpPr txBox="1">
            <a:spLocks noGrp="1"/>
          </p:cNvSpPr>
          <p:nvPr>
            <p:ph type="body" idx="1"/>
          </p:nvPr>
        </p:nvSpPr>
        <p:spPr>
          <a:xfrm>
            <a:off x="2374900" y="4584700"/>
            <a:ext cx="19621500" cy="8039100"/>
          </a:xfrm>
          <a:prstGeom prst="rect">
            <a:avLst/>
          </a:prstGeom>
          <a:effectLst/>
        </p:spPr>
        <p:txBody>
          <a:bodyPr lIns="50800" tIns="50800" rIns="50800" bIns="50800" anchor="ctr"/>
          <a:lstStyle>
            <a:lvl1pPr marL="812800" indent="-812800" defTabSz="825500">
              <a:spcBef>
                <a:spcPts val="5900"/>
              </a:spcBef>
              <a:buClrTx/>
              <a:buSzPct val="65000"/>
              <a:buBlip>
                <a:blip r:embed="rId4"/>
              </a:buBlip>
              <a:defRPr sz="4600">
                <a:solidFill>
                  <a:srgbClr val="EEEEEE"/>
                </a:solidFill>
                <a:latin typeface="Helvetica Neue Bold Condensed"/>
                <a:ea typeface="Helvetica Neue Bold Condensed"/>
                <a:cs typeface="Helvetica Neue Bold Condensed"/>
                <a:sym typeface="Helvetica Neue Bold Condensed"/>
              </a:defRPr>
            </a:lvl1pPr>
            <a:lvl2pPr marL="1625600" indent="-812800" defTabSz="825500">
              <a:spcBef>
                <a:spcPts val="5900"/>
              </a:spcBef>
              <a:buClrTx/>
              <a:buSzPct val="65000"/>
              <a:buBlip>
                <a:blip r:embed="rId4"/>
              </a:buBlip>
              <a:defRPr sz="4600">
                <a:solidFill>
                  <a:srgbClr val="EEEEEE"/>
                </a:solidFill>
                <a:latin typeface="Helvetica Neue Bold Condensed"/>
                <a:ea typeface="Helvetica Neue Bold Condensed"/>
                <a:cs typeface="Helvetica Neue Bold Condensed"/>
                <a:sym typeface="Helvetica Neue Bold Condensed"/>
              </a:defRPr>
            </a:lvl2pPr>
            <a:lvl3pPr marL="2438400" indent="-812800" defTabSz="825500">
              <a:spcBef>
                <a:spcPts val="5900"/>
              </a:spcBef>
              <a:buClrTx/>
              <a:buSzPct val="65000"/>
              <a:buBlip>
                <a:blip r:embed="rId4"/>
              </a:buBlip>
              <a:defRPr sz="4600">
                <a:solidFill>
                  <a:srgbClr val="EEEEEE"/>
                </a:solidFill>
                <a:latin typeface="Helvetica Neue Bold Condensed"/>
                <a:ea typeface="Helvetica Neue Bold Condensed"/>
                <a:cs typeface="Helvetica Neue Bold Condensed"/>
                <a:sym typeface="Helvetica Neue Bold Condensed"/>
              </a:defRPr>
            </a:lvl3pPr>
            <a:lvl4pPr marL="3251200" indent="-812800" defTabSz="825500">
              <a:spcBef>
                <a:spcPts val="5900"/>
              </a:spcBef>
              <a:buClrTx/>
              <a:buSzPct val="65000"/>
              <a:buBlip>
                <a:blip r:embed="rId4"/>
              </a:buBlip>
              <a:defRPr sz="4600">
                <a:solidFill>
                  <a:srgbClr val="EEEEEE"/>
                </a:solidFill>
                <a:latin typeface="Helvetica Neue Bold Condensed"/>
                <a:ea typeface="Helvetica Neue Bold Condensed"/>
                <a:cs typeface="Helvetica Neue Bold Condensed"/>
                <a:sym typeface="Helvetica Neue Bold Condensed"/>
              </a:defRPr>
            </a:lvl4pPr>
            <a:lvl5pPr marL="4064000" indent="-812800" defTabSz="825500">
              <a:spcBef>
                <a:spcPts val="5900"/>
              </a:spcBef>
              <a:buClrTx/>
              <a:buSzPct val="65000"/>
              <a:buBlip>
                <a:blip r:embed="rId4"/>
              </a:buBlip>
              <a:defRPr sz="46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62"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69" name="Line Line" descr="Line Line"/>
          <p:cNvPicPr>
            <a:picLocks noChangeAspect="1"/>
          </p:cNvPicPr>
          <p:nvPr/>
        </p:nvPicPr>
        <p:blipFill>
          <a:blip r:embed="rId3"/>
          <a:stretch>
            <a:fillRect/>
          </a:stretch>
        </p:blipFill>
        <p:spPr>
          <a:xfrm>
            <a:off x="2010105" y="3853998"/>
            <a:ext cx="20407884" cy="89806"/>
          </a:xfrm>
          <a:prstGeom prst="rect">
            <a:avLst/>
          </a:prstGeom>
          <a:ln w="12700">
            <a:miter lim="400000"/>
          </a:ln>
        </p:spPr>
      </p:pic>
      <p:sp>
        <p:nvSpPr>
          <p:cNvPr id="70" name="Black and white close-up photo of a piano being played"/>
          <p:cNvSpPr>
            <a:spLocks noGrp="1"/>
          </p:cNvSpPr>
          <p:nvPr>
            <p:ph type="pic" idx="21"/>
          </p:nvPr>
        </p:nvSpPr>
        <p:spPr>
          <a:xfrm>
            <a:off x="2388448" y="965200"/>
            <a:ext cx="9968395" cy="14634676"/>
          </a:xfrm>
          <a:prstGeom prst="rect">
            <a:avLst/>
          </a:prstGeom>
          <a:effectLst/>
        </p:spPr>
        <p:txBody>
          <a:bodyPr tIns="45719" bIns="45719">
            <a:noAutofit/>
          </a:bodyPr>
          <a:lstStyle/>
          <a:p>
            <a:endParaRPr/>
          </a:p>
        </p:txBody>
      </p:sp>
      <p:sp>
        <p:nvSpPr>
          <p:cNvPr id="71" name="Title Text"/>
          <p:cNvSpPr txBox="1">
            <a:spLocks noGrp="1"/>
          </p:cNvSpPr>
          <p:nvPr>
            <p:ph type="title"/>
          </p:nvPr>
        </p:nvSpPr>
        <p:spPr>
          <a:xfrm>
            <a:off x="2374900" y="977900"/>
            <a:ext cx="19621500" cy="2679700"/>
          </a:xfrm>
          <a:prstGeom prst="rect">
            <a:avLst/>
          </a:prstGeom>
          <a:effectLst/>
        </p:spPr>
        <p:txBody>
          <a:bodyPr lIns="50800" tIns="50800" rIns="50800" bIns="50800"/>
          <a:lstStyle>
            <a:lvl1pPr defTabSz="825500">
              <a:defRPr sz="6600" b="1" spc="-197">
                <a:solidFill>
                  <a:srgbClr val="EEEEEE"/>
                </a:solidFill>
                <a:latin typeface="Superclarendon Regular"/>
                <a:ea typeface="Superclarendon Regular"/>
                <a:cs typeface="Superclarendon Regular"/>
                <a:sym typeface="Superclarendon Regular"/>
              </a:defRPr>
            </a:lvl1pPr>
          </a:lstStyle>
          <a:p>
            <a:pPr>
              <a:defRPr>
                <a:ln>
                  <a:noFill/>
                </a:ln>
                <a:effectLst/>
              </a:defRPr>
            </a:pPr>
            <a:r>
              <a:t>Title Text</a:t>
            </a:r>
          </a:p>
        </p:txBody>
      </p:sp>
      <p:sp>
        <p:nvSpPr>
          <p:cNvPr id="72" name="Body Level One…"/>
          <p:cNvSpPr txBox="1">
            <a:spLocks noGrp="1"/>
          </p:cNvSpPr>
          <p:nvPr>
            <p:ph type="body" sz="half" idx="1"/>
          </p:nvPr>
        </p:nvSpPr>
        <p:spPr>
          <a:xfrm>
            <a:off x="13500100" y="4699000"/>
            <a:ext cx="9055100" cy="7569200"/>
          </a:xfrm>
          <a:prstGeom prst="rect">
            <a:avLst/>
          </a:prstGeom>
          <a:effectLst/>
        </p:spPr>
        <p:txBody>
          <a:bodyPr lIns="50800" tIns="50800" rIns="50800" bIns="50800" anchor="ctr"/>
          <a:lstStyle>
            <a:lvl1pPr marL="635000" indent="-635000" defTabSz="825500">
              <a:spcBef>
                <a:spcPts val="4200"/>
              </a:spcBef>
              <a:buClrTx/>
              <a:buSzPct val="65000"/>
              <a:buBlip>
                <a:blip r:embed="rId4"/>
              </a:buBlip>
              <a:defRPr sz="3600">
                <a:solidFill>
                  <a:srgbClr val="EEEEEE"/>
                </a:solidFill>
                <a:latin typeface="Helvetica Neue Bold Condensed"/>
                <a:ea typeface="Helvetica Neue Bold Condensed"/>
                <a:cs typeface="Helvetica Neue Bold Condensed"/>
                <a:sym typeface="Helvetica Neue Bold Condensed"/>
              </a:defRPr>
            </a:lvl1pPr>
            <a:lvl2pPr marL="1270000" indent="-635000" defTabSz="825500">
              <a:spcBef>
                <a:spcPts val="4200"/>
              </a:spcBef>
              <a:buClrTx/>
              <a:buSzPct val="65000"/>
              <a:buBlip>
                <a:blip r:embed="rId4"/>
              </a:buBlip>
              <a:defRPr sz="3600">
                <a:solidFill>
                  <a:srgbClr val="EEEEEE"/>
                </a:solidFill>
                <a:latin typeface="Helvetica Neue Bold Condensed"/>
                <a:ea typeface="Helvetica Neue Bold Condensed"/>
                <a:cs typeface="Helvetica Neue Bold Condensed"/>
                <a:sym typeface="Helvetica Neue Bold Condensed"/>
              </a:defRPr>
            </a:lvl2pPr>
            <a:lvl3pPr marL="1905000" indent="-635000" defTabSz="825500">
              <a:spcBef>
                <a:spcPts val="4200"/>
              </a:spcBef>
              <a:buClrTx/>
              <a:buSzPct val="65000"/>
              <a:buBlip>
                <a:blip r:embed="rId4"/>
              </a:buBlip>
              <a:defRPr sz="3600">
                <a:solidFill>
                  <a:srgbClr val="EEEEEE"/>
                </a:solidFill>
                <a:latin typeface="Helvetica Neue Bold Condensed"/>
                <a:ea typeface="Helvetica Neue Bold Condensed"/>
                <a:cs typeface="Helvetica Neue Bold Condensed"/>
                <a:sym typeface="Helvetica Neue Bold Condensed"/>
              </a:defRPr>
            </a:lvl3pPr>
            <a:lvl4pPr marL="2540000" indent="-635000" defTabSz="825500">
              <a:spcBef>
                <a:spcPts val="4200"/>
              </a:spcBef>
              <a:buClrTx/>
              <a:buSzPct val="65000"/>
              <a:buBlip>
                <a:blip r:embed="rId4"/>
              </a:buBlip>
              <a:defRPr sz="3600">
                <a:solidFill>
                  <a:srgbClr val="EEEEEE"/>
                </a:solidFill>
                <a:latin typeface="Helvetica Neue Bold Condensed"/>
                <a:ea typeface="Helvetica Neue Bold Condensed"/>
                <a:cs typeface="Helvetica Neue Bold Condensed"/>
                <a:sym typeface="Helvetica Neue Bold Condensed"/>
              </a:defRPr>
            </a:lvl4pPr>
            <a:lvl5pPr marL="3175000" indent="-635000" defTabSz="825500">
              <a:spcBef>
                <a:spcPts val="4200"/>
              </a:spcBef>
              <a:buClrTx/>
              <a:buSzPct val="65000"/>
              <a:buBlip>
                <a:blip r:embed="rId4"/>
              </a:buBlip>
              <a:defRPr sz="36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73"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0" name="Body Level One…"/>
          <p:cNvSpPr txBox="1">
            <a:spLocks noGrp="1"/>
          </p:cNvSpPr>
          <p:nvPr>
            <p:ph type="body" idx="1"/>
          </p:nvPr>
        </p:nvSpPr>
        <p:spPr>
          <a:xfrm>
            <a:off x="2374900" y="1778000"/>
            <a:ext cx="19621500" cy="10147300"/>
          </a:xfrm>
          <a:prstGeom prst="rect">
            <a:avLst/>
          </a:prstGeom>
          <a:effectLst/>
        </p:spPr>
        <p:txBody>
          <a:bodyPr lIns="50800" tIns="50800" rIns="50800" bIns="50800" anchor="ctr"/>
          <a:lstStyle>
            <a:lvl1pPr marL="812800" indent="-812800" defTabSz="825500">
              <a:spcBef>
                <a:spcPts val="5900"/>
              </a:spcBef>
              <a:buClrTx/>
              <a:buSzPct val="65000"/>
              <a:buBlip>
                <a:blip r:embed="rId3"/>
              </a:buBlip>
              <a:defRPr sz="4600">
                <a:solidFill>
                  <a:srgbClr val="EEEEEE"/>
                </a:solidFill>
                <a:latin typeface="Helvetica Neue Bold Condensed"/>
                <a:ea typeface="Helvetica Neue Bold Condensed"/>
                <a:cs typeface="Helvetica Neue Bold Condensed"/>
                <a:sym typeface="Helvetica Neue Bold Condensed"/>
              </a:defRPr>
            </a:lvl1pPr>
            <a:lvl2pPr marL="1625600" indent="-812800" defTabSz="825500">
              <a:spcBef>
                <a:spcPts val="5900"/>
              </a:spcBef>
              <a:buClrTx/>
              <a:buSzPct val="65000"/>
              <a:buBlip>
                <a:blip r:embed="rId3"/>
              </a:buBlip>
              <a:defRPr sz="4600">
                <a:solidFill>
                  <a:srgbClr val="EEEEEE"/>
                </a:solidFill>
                <a:latin typeface="Helvetica Neue Bold Condensed"/>
                <a:ea typeface="Helvetica Neue Bold Condensed"/>
                <a:cs typeface="Helvetica Neue Bold Condensed"/>
                <a:sym typeface="Helvetica Neue Bold Condensed"/>
              </a:defRPr>
            </a:lvl2pPr>
            <a:lvl3pPr marL="2438400" indent="-812800" defTabSz="825500">
              <a:spcBef>
                <a:spcPts val="5900"/>
              </a:spcBef>
              <a:buClrTx/>
              <a:buSzPct val="65000"/>
              <a:buBlip>
                <a:blip r:embed="rId3"/>
              </a:buBlip>
              <a:defRPr sz="4600">
                <a:solidFill>
                  <a:srgbClr val="EEEEEE"/>
                </a:solidFill>
                <a:latin typeface="Helvetica Neue Bold Condensed"/>
                <a:ea typeface="Helvetica Neue Bold Condensed"/>
                <a:cs typeface="Helvetica Neue Bold Condensed"/>
                <a:sym typeface="Helvetica Neue Bold Condensed"/>
              </a:defRPr>
            </a:lvl3pPr>
            <a:lvl4pPr marL="3251200" indent="-812800" defTabSz="825500">
              <a:spcBef>
                <a:spcPts val="5900"/>
              </a:spcBef>
              <a:buClrTx/>
              <a:buSzPct val="65000"/>
              <a:buBlip>
                <a:blip r:embed="rId3"/>
              </a:buBlip>
              <a:defRPr sz="4600">
                <a:solidFill>
                  <a:srgbClr val="EEEEEE"/>
                </a:solidFill>
                <a:latin typeface="Helvetica Neue Bold Condensed"/>
                <a:ea typeface="Helvetica Neue Bold Condensed"/>
                <a:cs typeface="Helvetica Neue Bold Condensed"/>
                <a:sym typeface="Helvetica Neue Bold Condensed"/>
              </a:defRPr>
            </a:lvl4pPr>
            <a:lvl5pPr marL="4064000" indent="-812800" defTabSz="825500">
              <a:spcBef>
                <a:spcPts val="5900"/>
              </a:spcBef>
              <a:buClrTx/>
              <a:buSzPct val="65000"/>
              <a:buBlip>
                <a:blip r:embed="rId3"/>
              </a:buBlip>
              <a:defRPr sz="4600">
                <a:solidFill>
                  <a:srgbClr val="EEEEEE"/>
                </a:solidFill>
                <a:latin typeface="Helvetica Neue Bold Condensed"/>
                <a:ea typeface="Helvetica Neue Bold Condensed"/>
                <a:cs typeface="Helvetica Neue Bold Condensed"/>
                <a:sym typeface="Helvetica Neue Bold Condensed"/>
              </a:defRPr>
            </a:lvl5pPr>
          </a:lstStyle>
          <a:p>
            <a:pPr>
              <a:defRPr>
                <a:ln>
                  <a:noFill/>
                </a:ln>
                <a:effectLst/>
              </a:defRPr>
            </a:pPr>
            <a:r>
              <a:t>Body Level One</a:t>
            </a:r>
          </a:p>
          <a:p>
            <a:pPr lvl="1">
              <a:defRPr>
                <a:ln>
                  <a:noFill/>
                </a:ln>
                <a:effectLst/>
              </a:defRPr>
            </a:pPr>
            <a:r>
              <a:t>Body Level Two</a:t>
            </a:r>
          </a:p>
          <a:p>
            <a:pPr lvl="2">
              <a:defRPr>
                <a:ln>
                  <a:noFill/>
                </a:ln>
                <a:effectLst/>
              </a:defRPr>
            </a:pPr>
            <a:r>
              <a:t>Body Level Three</a:t>
            </a:r>
          </a:p>
          <a:p>
            <a:pPr lvl="3">
              <a:defRPr>
                <a:ln>
                  <a:noFill/>
                </a:ln>
                <a:effectLst/>
              </a:defRPr>
            </a:pPr>
            <a:r>
              <a:t>Body Level Four</a:t>
            </a:r>
          </a:p>
          <a:p>
            <a:pPr lvl="4">
              <a:defRPr>
                <a:ln>
                  <a:noFill/>
                </a:ln>
                <a:effectLst/>
              </a:defRPr>
            </a:pPr>
            <a:r>
              <a:t>Body Level Five</a:t>
            </a:r>
          </a:p>
        </p:txBody>
      </p:sp>
      <p:sp>
        <p:nvSpPr>
          <p:cNvPr id="81"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8" name="Black and white close-up photo of a saxophone being played"/>
          <p:cNvSpPr>
            <a:spLocks noGrp="1"/>
          </p:cNvSpPr>
          <p:nvPr>
            <p:ph type="pic" sz="half" idx="21"/>
          </p:nvPr>
        </p:nvSpPr>
        <p:spPr>
          <a:xfrm>
            <a:off x="11442700" y="6108700"/>
            <a:ext cx="11978045" cy="8089398"/>
          </a:xfrm>
          <a:prstGeom prst="rect">
            <a:avLst/>
          </a:prstGeom>
          <a:effectLst/>
        </p:spPr>
        <p:txBody>
          <a:bodyPr tIns="45719" bIns="45719">
            <a:noAutofit/>
          </a:bodyPr>
          <a:lstStyle/>
          <a:p>
            <a:endParaRPr/>
          </a:p>
        </p:txBody>
      </p:sp>
      <p:sp>
        <p:nvSpPr>
          <p:cNvPr id="89" name="Black and white photo of a person playing the drums"/>
          <p:cNvSpPr>
            <a:spLocks noGrp="1"/>
          </p:cNvSpPr>
          <p:nvPr>
            <p:ph type="pic" sz="half" idx="22"/>
          </p:nvPr>
        </p:nvSpPr>
        <p:spPr>
          <a:xfrm>
            <a:off x="12509500" y="215277"/>
            <a:ext cx="10744200" cy="7164046"/>
          </a:xfrm>
          <a:prstGeom prst="rect">
            <a:avLst/>
          </a:prstGeom>
          <a:effectLst/>
        </p:spPr>
        <p:txBody>
          <a:bodyPr tIns="45719" bIns="45719">
            <a:noAutofit/>
          </a:bodyPr>
          <a:lstStyle/>
          <a:p>
            <a:endParaRPr/>
          </a:p>
        </p:txBody>
      </p:sp>
      <p:sp>
        <p:nvSpPr>
          <p:cNvPr id="90" name="Black and white close-up photo of a piano being played"/>
          <p:cNvSpPr>
            <a:spLocks noGrp="1"/>
          </p:cNvSpPr>
          <p:nvPr>
            <p:ph type="pic" idx="23"/>
          </p:nvPr>
        </p:nvSpPr>
        <p:spPr>
          <a:xfrm>
            <a:off x="1066800" y="-1079500"/>
            <a:ext cx="10858500" cy="15941454"/>
          </a:xfrm>
          <a:prstGeom prst="rect">
            <a:avLst/>
          </a:prstGeom>
          <a:effectLst/>
        </p:spPr>
        <p:txBody>
          <a:bodyPr tIns="45719" bIns="45719">
            <a:noAutofit/>
          </a:bodyPr>
          <a:lstStyle/>
          <a:p>
            <a:endParaRPr/>
          </a:p>
        </p:txBody>
      </p:sp>
      <p:sp>
        <p:nvSpPr>
          <p:cNvPr id="91" name="Slide Number"/>
          <p:cNvSpPr txBox="1">
            <a:spLocks noGrp="1"/>
          </p:cNvSpPr>
          <p:nvPr>
            <p:ph type="sldNum" sz="quarter" idx="2"/>
          </p:nvPr>
        </p:nvSpPr>
        <p:spPr>
          <a:xfrm>
            <a:off x="11970544" y="12674600"/>
            <a:ext cx="419101" cy="469900"/>
          </a:xfrm>
          <a:prstGeom prst="rect">
            <a:avLst/>
          </a:prstGeom>
        </p:spPr>
        <p:txBody>
          <a:bodyPr lIns="50800" tIns="50800" rIns="50800" bIns="50800" anchor="t"/>
          <a:lstStyle>
            <a:lvl1pPr algn="ctr" defTabSz="825500">
              <a:defRPr sz="2400" b="1">
                <a:solidFill>
                  <a:srgbClr val="F1F1F1"/>
                </a:solidFill>
                <a:latin typeface="Superclarendon Regular"/>
                <a:ea typeface="Superclarendon Regular"/>
                <a:cs typeface="Superclarendon Regular"/>
                <a:sym typeface="Superclarendon Regular"/>
              </a:defRPr>
            </a:lvl1pPr>
          </a:lstStyle>
          <a:p>
            <a:pPr>
              <a:defRPr>
                <a:effectLst/>
              </a:defRPr>
            </a:pPr>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219200" y="184149"/>
            <a:ext cx="21945600" cy="3016251"/>
          </a:xfrm>
          <a:prstGeom prst="rect">
            <a:avLst/>
          </a:prstGeom>
          <a:ln w="12700">
            <a:miter lim="400000"/>
          </a:ln>
          <a:effectLst>
            <a:outerShdw blurRad="50800" dir="17880000" rotWithShape="0">
              <a:srgbClr val="000000">
                <a:alpha val="46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normAutofit/>
          </a:bodyPr>
          <a:lstStyle/>
          <a:p>
            <a:r>
              <a:t>Title Text</a:t>
            </a:r>
          </a:p>
        </p:txBody>
      </p:sp>
      <p:sp>
        <p:nvSpPr>
          <p:cNvPr id="3" name="Body Level One…"/>
          <p:cNvSpPr txBox="1">
            <a:spLocks noGrp="1"/>
          </p:cNvSpPr>
          <p:nvPr>
            <p:ph type="body" idx="1"/>
          </p:nvPr>
        </p:nvSpPr>
        <p:spPr>
          <a:xfrm>
            <a:off x="1219200" y="3200400"/>
            <a:ext cx="21945600" cy="10515600"/>
          </a:xfrm>
          <a:prstGeom prst="rect">
            <a:avLst/>
          </a:prstGeom>
          <a:ln w="12700">
            <a:miter lim="400000"/>
          </a:ln>
          <a:effectLst>
            <a:outerShdw blurRad="50800" dir="17880000" rotWithShape="0">
              <a:srgbClr val="000000">
                <a:alpha val="46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22085531" y="11887834"/>
            <a:ext cx="449581" cy="487681"/>
          </a:xfrm>
          <a:prstGeom prst="rect">
            <a:avLst/>
          </a:prstGeom>
          <a:ln w="12700">
            <a:miter lim="400000"/>
          </a:ln>
        </p:spPr>
        <p:txBody>
          <a:bodyPr wrap="none" tIns="91439" bIns="91439" anchor="ctr">
            <a:spAutoFit/>
          </a:bodyPr>
          <a:lstStyle>
            <a:lvl1pPr algn="r" defTabSz="914400">
              <a:defRPr sz="2000">
                <a:solidFill>
                  <a:srgbClr val="F2F2F2"/>
                </a:solidFill>
                <a:effectLst>
                  <a:outerShdw blurRad="50800" dist="38100" dir="2700000" rotWithShape="0">
                    <a:srgbClr val="000000">
                      <a:alpha val="43000"/>
                    </a:srgbClr>
                  </a:outerShdw>
                </a:effectLst>
                <a:latin typeface="Calisto MT"/>
                <a:ea typeface="Calisto MT"/>
                <a:cs typeface="Calisto MT"/>
                <a:sym typeface="Calisto M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1pPr>
      <a:lvl2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2pPr>
      <a:lvl3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3pPr>
      <a:lvl4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4pPr>
      <a:lvl5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5pPr>
      <a:lvl6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6pPr>
      <a:lvl7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7pPr>
      <a:lvl8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8pPr>
      <a:lvl9pPr marL="0" marR="0" indent="0" algn="ctr" defTabSz="914400" latinLnBrk="0">
        <a:lnSpc>
          <a:spcPct val="100000"/>
        </a:lnSpc>
        <a:spcBef>
          <a:spcPts val="0"/>
        </a:spcBef>
        <a:spcAft>
          <a:spcPts val="0"/>
        </a:spcAft>
        <a:buClrTx/>
        <a:buSzTx/>
        <a:buFontTx/>
        <a:buNone/>
        <a:tabLst/>
        <a:defRPr sz="8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9pPr>
    </p:titleStyle>
    <p:bodyStyle>
      <a:lvl1pPr marL="648900" marR="0" indent="-612000"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1pPr>
      <a:lvl2pPr marL="1049999" marR="0" indent="-599999"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2pPr>
      <a:lvl3pPr marL="1349999" marR="0" indent="-539999"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3pPr>
      <a:lvl4pPr marL="1787142" marR="0" indent="-617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4pPr>
      <a:lvl5pPr marL="2075142" marR="0" indent="-617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5pPr>
      <a:lvl6pPr marL="2439142" marR="0" indent="-653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6pPr>
      <a:lvl7pPr marL="2826342" marR="0" indent="-653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7pPr>
      <a:lvl8pPr marL="3213542" marR="0" indent="-653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8pPr>
      <a:lvl9pPr marL="3530742" marR="0" indent="-653142" algn="l" defTabSz="914400" latinLnBrk="0">
        <a:lnSpc>
          <a:spcPct val="100000"/>
        </a:lnSpc>
        <a:spcBef>
          <a:spcPts val="1200"/>
        </a:spcBef>
        <a:spcAft>
          <a:spcPts val="0"/>
        </a:spcAft>
        <a:buClr>
          <a:srgbClr val="DADADA"/>
        </a:buClr>
        <a:buSzPct val="70000"/>
        <a:buFontTx/>
        <a:buChar char=""/>
        <a:tabLst/>
        <a:defRPr sz="4000" b="0" i="0" u="none" strike="noStrike" cap="none" spc="0" baseline="0">
          <a:ln w="9525" cap="flat">
            <a:solidFill>
              <a:srgbClr val="404040">
                <a:alpha val="10000"/>
              </a:srgbClr>
            </a:solidFill>
            <a:prstDash val="solid"/>
            <a:round/>
          </a:ln>
          <a:solidFill>
            <a:srgbClr val="DADADA"/>
          </a:solidFill>
          <a:effectLst>
            <a:outerShdw blurRad="12700" dist="25400" dir="14640000" rotWithShape="0">
              <a:srgbClr val="000000">
                <a:alpha val="30000"/>
              </a:srgbClr>
            </a:outerShdw>
          </a:effectLst>
          <a:uFillTx/>
          <a:latin typeface="Calisto MT"/>
          <a:ea typeface="Calisto MT"/>
          <a:cs typeface="Calisto MT"/>
          <a:sym typeface="Calisto MT"/>
        </a:defRPr>
      </a:lvl9pPr>
    </p:bodyStyle>
    <p:otherStyle>
      <a:lvl1pPr marL="0" marR="0" indent="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1pPr>
      <a:lvl2pPr marL="0" marR="0" indent="4572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2pPr>
      <a:lvl3pPr marL="0" marR="0" indent="9144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3pPr>
      <a:lvl4pPr marL="0" marR="0" indent="13716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4pPr>
      <a:lvl5pPr marL="0" marR="0" indent="18288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5pPr>
      <a:lvl6pPr marL="0" marR="0" indent="22860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6pPr>
      <a:lvl7pPr marL="0" marR="0" indent="27432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7pPr>
      <a:lvl8pPr marL="0" marR="0" indent="32004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8pPr>
      <a:lvl9pPr marL="0" marR="0" indent="3657600" algn="r" defTabSz="914400" latinLnBrk="0">
        <a:lnSpc>
          <a:spcPct val="100000"/>
        </a:lnSpc>
        <a:spcBef>
          <a:spcPts val="0"/>
        </a:spcBef>
        <a:spcAft>
          <a:spcPts val="0"/>
        </a:spcAft>
        <a:buClrTx/>
        <a:buSzTx/>
        <a:buFontTx/>
        <a:buNone/>
        <a:tabLst/>
        <a:defRPr sz="2000" b="0" i="0" u="none" strike="noStrike" cap="none" spc="0" baseline="0">
          <a:solidFill>
            <a:schemeClr val="tx1"/>
          </a:solidFill>
          <a:effectLst>
            <a:outerShdw blurRad="50800" dist="38100" dir="2700000" rotWithShape="0">
              <a:srgbClr val="000000">
                <a:alpha val="43000"/>
              </a:srgbClr>
            </a:outerShdw>
          </a:effectLst>
          <a:uFillTx/>
          <a:latin typeface="+mn-lt"/>
          <a:ea typeface="+mn-ea"/>
          <a:cs typeface="+mn-cs"/>
          <a:sym typeface="Calisto M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20.jpeg"/><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Black and white close-up photo of a saxophone being played" descr="Black and white close-up photo of a saxophone being played"/>
          <p:cNvPicPr>
            <a:picLocks noGrp="1" noChangeAspect="1"/>
          </p:cNvPicPr>
          <p:nvPr>
            <p:ph type="pic" idx="21"/>
          </p:nvPr>
        </p:nvPicPr>
        <p:blipFill>
          <a:blip r:embed="rId2"/>
          <a:srcRect b="7964"/>
          <a:stretch>
            <a:fillRect/>
          </a:stretch>
        </p:blipFill>
        <p:spPr>
          <a:xfrm>
            <a:off x="17842964" y="3001428"/>
            <a:ext cx="5833668" cy="2776017"/>
          </a:xfrm>
          <a:prstGeom prst="rect">
            <a:avLst/>
          </a:prstGeom>
        </p:spPr>
      </p:pic>
      <p:pic>
        <p:nvPicPr>
          <p:cNvPr id="146" name="Black and white photo of a person playing the drums" descr="Black and white photo of a person playing the drums"/>
          <p:cNvPicPr>
            <a:picLocks noGrp="1" noChangeAspect="1"/>
          </p:cNvPicPr>
          <p:nvPr>
            <p:ph type="pic" idx="22"/>
          </p:nvPr>
        </p:nvPicPr>
        <p:blipFill>
          <a:blip r:embed="rId3"/>
          <a:stretch>
            <a:fillRect/>
          </a:stretch>
        </p:blipFill>
        <p:spPr>
          <a:xfrm>
            <a:off x="796357" y="7353059"/>
            <a:ext cx="5166124" cy="2678117"/>
          </a:xfrm>
          <a:prstGeom prst="rect">
            <a:avLst/>
          </a:prstGeom>
        </p:spPr>
      </p:pic>
      <p:pic>
        <p:nvPicPr>
          <p:cNvPr id="147" name="Black and white close-up photo of a piano being played" descr="Black and white close-up photo of a piano being played"/>
          <p:cNvPicPr>
            <a:picLocks noGrp="1" noChangeAspect="1"/>
          </p:cNvPicPr>
          <p:nvPr>
            <p:ph type="pic" idx="23"/>
          </p:nvPr>
        </p:nvPicPr>
        <p:blipFill>
          <a:blip r:embed="rId4"/>
          <a:stretch>
            <a:fillRect/>
          </a:stretch>
        </p:blipFill>
        <p:spPr>
          <a:xfrm>
            <a:off x="1337694" y="2086504"/>
            <a:ext cx="4083450" cy="4365628"/>
          </a:xfrm>
          <a:prstGeom prst="rect">
            <a:avLst/>
          </a:prstGeom>
        </p:spPr>
      </p:pic>
      <p:sp>
        <p:nvSpPr>
          <p:cNvPr id="148" name="Govind Ballabh Pant Institute of Engineering &amp; Technology, Pauri Garhwal"/>
          <p:cNvSpPr txBox="1"/>
          <p:nvPr/>
        </p:nvSpPr>
        <p:spPr>
          <a:xfrm>
            <a:off x="3160874" y="1784875"/>
            <a:ext cx="17627975" cy="124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7500" b="1" spc="-150">
                <a:solidFill>
                  <a:srgbClr val="EEEEEE"/>
                </a:solidFill>
                <a:latin typeface="Superclarendon Regular"/>
                <a:ea typeface="Superclarendon Regular"/>
                <a:cs typeface="Superclarendon Regular"/>
                <a:sym typeface="Superclarendon Regular"/>
              </a:defRPr>
            </a:lvl1pPr>
          </a:lstStyle>
          <a:p>
            <a:r>
              <a:t>C-DAC  -  KNOW-IT Campus</a:t>
            </a:r>
          </a:p>
        </p:txBody>
      </p:sp>
      <p:sp>
        <p:nvSpPr>
          <p:cNvPr id="149" name="BACHELOR OF TECHNOLOGY…"/>
          <p:cNvSpPr txBox="1"/>
          <p:nvPr/>
        </p:nvSpPr>
        <p:spPr>
          <a:xfrm>
            <a:off x="5735683" y="5802934"/>
            <a:ext cx="12478357" cy="2110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6600">
                <a:solidFill>
                  <a:srgbClr val="EEEEEE"/>
                </a:solidFill>
                <a:latin typeface="Helvetica Neue Bold Condensed"/>
                <a:ea typeface="Helvetica Neue Bold Condensed"/>
                <a:cs typeface="Helvetica Neue Bold Condensed"/>
                <a:sym typeface="Helvetica Neue Bold Condensed"/>
              </a:defRPr>
            </a:lvl1pPr>
          </a:lstStyle>
          <a:p>
            <a:r>
              <a:t>PG Diploma in Big Data Analytics (PG-DBDA)</a:t>
            </a:r>
          </a:p>
        </p:txBody>
      </p:sp>
      <p:sp>
        <p:nvSpPr>
          <p:cNvPr id="150" name="Under the Guidance of :-  Mrs. MEENAKSHI KATHAIT…"/>
          <p:cNvSpPr txBox="1"/>
          <p:nvPr/>
        </p:nvSpPr>
        <p:spPr>
          <a:xfrm>
            <a:off x="2629935" y="10807755"/>
            <a:ext cx="7479147"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a:solidFill>
                  <a:srgbClr val="EEEEEE"/>
                </a:solidFill>
                <a:latin typeface="Helvetica Neue Bold Condensed"/>
                <a:ea typeface="Helvetica Neue Bold Condensed"/>
                <a:cs typeface="Helvetica Neue Bold Condensed"/>
                <a:sym typeface="Helvetica Neue Bold Condensed"/>
              </a:defRPr>
            </a:pPr>
            <a:r>
              <a:t>Under the Guidance of :-</a:t>
            </a:r>
            <a:br/>
            <a:r>
              <a:t>TRUPTI MA’AM &amp; ANAY SIR</a:t>
            </a:r>
          </a:p>
        </p:txBody>
      </p:sp>
      <p:sp>
        <p:nvSpPr>
          <p:cNvPr id="151" name="Presented By:-…"/>
          <p:cNvSpPr txBox="1"/>
          <p:nvPr/>
        </p:nvSpPr>
        <p:spPr>
          <a:xfrm>
            <a:off x="14764396" y="9635491"/>
            <a:ext cx="8253554" cy="3232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a:solidFill>
                  <a:srgbClr val="EEEEEE"/>
                </a:solidFill>
                <a:latin typeface="Helvetica Neue Bold Condensed"/>
                <a:ea typeface="Helvetica Neue Bold Condensed"/>
                <a:cs typeface="Helvetica Neue Bold Condensed"/>
                <a:sym typeface="Helvetica Neue Bold Condensed"/>
              </a:defRPr>
            </a:pPr>
            <a:r>
              <a:t>Presented By:-</a:t>
            </a:r>
          </a:p>
          <a:p>
            <a:pPr>
              <a:defRPr>
                <a:solidFill>
                  <a:srgbClr val="EEEEEE"/>
                </a:solidFill>
                <a:latin typeface="Helvetica Neue Bold Condensed"/>
                <a:ea typeface="Helvetica Neue Bold Condensed"/>
                <a:cs typeface="Helvetica Neue Bold Condensed"/>
                <a:sym typeface="Helvetica Neue Bold Condensed"/>
              </a:defRPr>
            </a:pPr>
            <a:r>
              <a:t>Ritik Verma </a:t>
            </a:r>
          </a:p>
          <a:p>
            <a:pPr>
              <a:defRPr>
                <a:solidFill>
                  <a:srgbClr val="EEEEEE"/>
                </a:solidFill>
                <a:latin typeface="Helvetica Neue Bold Condensed"/>
                <a:ea typeface="Helvetica Neue Bold Condensed"/>
                <a:cs typeface="Helvetica Neue Bold Condensed"/>
                <a:sym typeface="Helvetica Neue Bold Condensed"/>
              </a:defRPr>
            </a:pPr>
            <a:r>
              <a:t>SHUBHAM BANE</a:t>
            </a:r>
          </a:p>
          <a:p>
            <a:pPr>
              <a:defRPr>
                <a:solidFill>
                  <a:srgbClr val="EEEEEE"/>
                </a:solidFill>
                <a:latin typeface="Helvetica Neue Bold Condensed"/>
                <a:ea typeface="Helvetica Neue Bold Condensed"/>
                <a:cs typeface="Helvetica Neue Bold Condensed"/>
                <a:sym typeface="Helvetica Neue Bold Condensed"/>
              </a:defRPr>
            </a:pPr>
            <a:r>
              <a:t>MOHIT BHAGWAT </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Analog digital conversion (ADC)"/>
          <p:cNvSpPr txBox="1">
            <a:spLocks noGrp="1"/>
          </p:cNvSpPr>
          <p:nvPr>
            <p:ph type="title"/>
          </p:nvPr>
        </p:nvSpPr>
        <p:spPr>
          <a:prstGeom prst="rect">
            <a:avLst/>
          </a:prstGeom>
        </p:spPr>
        <p:txBody>
          <a:bodyPr/>
          <a:lstStyle>
            <a:lvl1pPr>
              <a:defRPr spc="-200"/>
            </a:lvl1pPr>
          </a:lstStyle>
          <a:p>
            <a:pPr>
              <a:defRPr>
                <a:ln>
                  <a:noFill/>
                </a:ln>
                <a:effectLst/>
              </a:defRPr>
            </a:pPr>
            <a:r>
              <a:t>Analog digital conversion (ADC)</a:t>
            </a:r>
          </a:p>
        </p:txBody>
      </p:sp>
      <p:sp>
        <p:nvSpPr>
          <p:cNvPr id="187" name="The most common technique to change an analog signal to digital data is called pulse code modulation (PCM). A PCM encoder has the following three processes:  -(1)-Sampling -(2)-Quantization -(3)-Encoding…"/>
          <p:cNvSpPr txBox="1">
            <a:spLocks noGrp="1"/>
          </p:cNvSpPr>
          <p:nvPr>
            <p:ph type="body" sz="half" idx="1"/>
          </p:nvPr>
        </p:nvSpPr>
        <p:spPr>
          <a:xfrm>
            <a:off x="2374900" y="4584699"/>
            <a:ext cx="14631884" cy="7417766"/>
          </a:xfrm>
          <a:prstGeom prst="rect">
            <a:avLst/>
          </a:prstGeom>
        </p:spPr>
        <p:txBody>
          <a:bodyPr/>
          <a:lstStyle/>
          <a:p>
            <a:pPr>
              <a:buBlip>
                <a:blip r:embed="rId2"/>
              </a:buBlip>
              <a:defRPr>
                <a:ln>
                  <a:noFill/>
                </a:ln>
                <a:effectLst/>
              </a:defRPr>
            </a:pPr>
            <a:r>
              <a:t>The most common technique to change an analog signal to digital data is called pulse code modulation (PCM). A PCM encoder has the following three processes:  -(1)-Sampling -(2)-Quantization -(3)-Encoding</a:t>
            </a:r>
          </a:p>
          <a:p>
            <a:pPr>
              <a:buBlip>
                <a:blip r:embed="rId2"/>
              </a:buBlip>
              <a:defRPr>
                <a:ln>
                  <a:noFill/>
                </a:ln>
                <a:effectLst/>
              </a:defRPr>
            </a:pPr>
            <a:r>
              <a:t>Signal sampled at uniform time intervals</a:t>
            </a:r>
          </a:p>
          <a:p>
            <a:pPr>
              <a:buBlip>
                <a:blip r:embed="rId2"/>
              </a:buBlip>
              <a:defRPr>
                <a:ln>
                  <a:noFill/>
                </a:ln>
                <a:effectLst/>
              </a:defRPr>
            </a:pPr>
            <a:r>
              <a:t>Amplitude quantised with limited number of bits</a:t>
            </a:r>
          </a:p>
        </p:txBody>
      </p:sp>
      <p:pic>
        <p:nvPicPr>
          <p:cNvPr id="188" name="IMG_7374.jpg" descr="IMG_7374.jpg"/>
          <p:cNvPicPr>
            <a:picLocks noChangeAspect="1"/>
          </p:cNvPicPr>
          <p:nvPr/>
        </p:nvPicPr>
        <p:blipFill>
          <a:blip r:embed="rId3"/>
          <a:stretch>
            <a:fillRect/>
          </a:stretch>
        </p:blipFill>
        <p:spPr>
          <a:xfrm>
            <a:off x="17428514" y="5331118"/>
            <a:ext cx="5712982" cy="552869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Fourier transform of a Periodic Sound"/>
          <p:cNvSpPr txBox="1">
            <a:spLocks noGrp="1"/>
          </p:cNvSpPr>
          <p:nvPr>
            <p:ph type="title"/>
          </p:nvPr>
        </p:nvSpPr>
        <p:spPr>
          <a:prstGeom prst="rect">
            <a:avLst/>
          </a:prstGeom>
        </p:spPr>
        <p:txBody>
          <a:bodyPr/>
          <a:lstStyle>
            <a:lvl1pPr>
              <a:defRPr spc="-200"/>
            </a:lvl1pPr>
          </a:lstStyle>
          <a:p>
            <a:pPr>
              <a:defRPr>
                <a:ln>
                  <a:noFill/>
                </a:ln>
                <a:effectLst/>
              </a:defRPr>
            </a:pPr>
            <a:r>
              <a:t>Fourier transform of a Periodic Sound</a:t>
            </a:r>
          </a:p>
        </p:txBody>
      </p:sp>
      <p:sp>
        <p:nvSpPr>
          <p:cNvPr id="191" name="Decompose complex periodic sound into sum of sine waves oscillating at different frequencies."/>
          <p:cNvSpPr txBox="1">
            <a:spLocks noGrp="1"/>
          </p:cNvSpPr>
          <p:nvPr>
            <p:ph type="body" sz="quarter" idx="1"/>
          </p:nvPr>
        </p:nvSpPr>
        <p:spPr>
          <a:xfrm>
            <a:off x="2374900" y="4584700"/>
            <a:ext cx="18484934" cy="2256222"/>
          </a:xfrm>
          <a:prstGeom prst="rect">
            <a:avLst/>
          </a:prstGeom>
        </p:spPr>
        <p:txBody>
          <a:bodyPr/>
          <a:lstStyle>
            <a:lvl1pPr>
              <a:buBlip>
                <a:blip r:embed="rId2"/>
              </a:buBlip>
            </a:lvl1pPr>
          </a:lstStyle>
          <a:p>
            <a:pPr>
              <a:defRPr>
                <a:ln>
                  <a:noFill/>
                </a:ln>
                <a:effectLst/>
              </a:defRPr>
            </a:pPr>
            <a:r>
              <a:t>Decompose complex periodic sound into sum of sine waves oscillating at different frequencies.</a:t>
            </a:r>
          </a:p>
        </p:txBody>
      </p:sp>
      <p:pic>
        <p:nvPicPr>
          <p:cNvPr id="192" name="Screenshot 2022-05-21 at 19.41.17.png" descr="Screenshot 2022-05-21 at 19.41.17.png"/>
          <p:cNvPicPr>
            <a:picLocks noChangeAspect="1"/>
          </p:cNvPicPr>
          <p:nvPr/>
        </p:nvPicPr>
        <p:blipFill>
          <a:blip r:embed="rId3"/>
          <a:stretch>
            <a:fillRect/>
          </a:stretch>
        </p:blipFill>
        <p:spPr>
          <a:xfrm>
            <a:off x="5953166" y="6864032"/>
            <a:ext cx="11328401" cy="5829302"/>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ort Time Fourier transform (STFT)"/>
          <p:cNvSpPr txBox="1">
            <a:spLocks noGrp="1"/>
          </p:cNvSpPr>
          <p:nvPr>
            <p:ph type="title"/>
          </p:nvPr>
        </p:nvSpPr>
        <p:spPr>
          <a:prstGeom prst="rect">
            <a:avLst/>
          </a:prstGeom>
        </p:spPr>
        <p:txBody>
          <a:bodyPr/>
          <a:lstStyle>
            <a:lvl1pPr>
              <a:defRPr spc="-200"/>
            </a:lvl1pPr>
          </a:lstStyle>
          <a:p>
            <a:pPr>
              <a:defRPr>
                <a:ln>
                  <a:noFill/>
                </a:ln>
                <a:effectLst/>
              </a:defRPr>
            </a:pPr>
            <a:r>
              <a:t>Short Time Fourier transform (STFT)</a:t>
            </a:r>
          </a:p>
        </p:txBody>
      </p:sp>
      <p:sp>
        <p:nvSpPr>
          <p:cNvPr id="195" name="The Short-time Fourier transform (STFT), is a Fourier-related transform used to determine the sinusoidal frequency and phase content of local sections of a signal as it changes over time. In practice, the procedure for computing STFTs is to divide a long"/>
          <p:cNvSpPr txBox="1">
            <a:spLocks noGrp="1"/>
          </p:cNvSpPr>
          <p:nvPr>
            <p:ph type="body" sz="quarter" idx="1"/>
          </p:nvPr>
        </p:nvSpPr>
        <p:spPr>
          <a:xfrm>
            <a:off x="2374899" y="4584699"/>
            <a:ext cx="18627204" cy="3189835"/>
          </a:xfrm>
          <a:prstGeom prst="rect">
            <a:avLst/>
          </a:prstGeom>
        </p:spPr>
        <p:txBody>
          <a:bodyPr/>
          <a:lstStyle>
            <a:lvl1pPr marL="593344" indent="-593344" defTabSz="602615">
              <a:spcBef>
                <a:spcPts val="4300"/>
              </a:spcBef>
              <a:buBlip>
                <a:blip r:embed="rId2"/>
              </a:buBlip>
              <a:defRPr sz="3300"/>
            </a:lvl1pPr>
          </a:lstStyle>
          <a:p>
            <a:pPr>
              <a:defRPr>
                <a:ln>
                  <a:noFill/>
                </a:ln>
                <a:effectLst/>
              </a:defRPr>
            </a:pPr>
            <a:r>
              <a:t>The Short-time Fourier transform (STFT), is a Fourier-related transform used to determine the sinusoidal frequency and phase content of local sections of a signal as it changes over time. In practice, the procedure for computing STFTs is to divide a longer time signal into shorter segments of equal length and then compute the Fourier transform separately on each shorter segment. This reveals the Fourier spectrum on each shorter segment. One then usually plots the changing spectra as a function of time, known as a spectrogram</a:t>
            </a:r>
          </a:p>
        </p:txBody>
      </p:sp>
      <p:pic>
        <p:nvPicPr>
          <p:cNvPr id="196" name="IMG_7384.jpg" descr="IMG_7384.jpg"/>
          <p:cNvPicPr>
            <a:picLocks noChangeAspect="1"/>
          </p:cNvPicPr>
          <p:nvPr/>
        </p:nvPicPr>
        <p:blipFill>
          <a:blip r:embed="rId3"/>
          <a:srcRect r="8469"/>
          <a:stretch>
            <a:fillRect/>
          </a:stretch>
        </p:blipFill>
        <p:spPr>
          <a:xfrm>
            <a:off x="16574148" y="7893773"/>
            <a:ext cx="6756622" cy="2594051"/>
          </a:xfrm>
          <a:prstGeom prst="rect">
            <a:avLst/>
          </a:prstGeom>
          <a:ln w="12700">
            <a:miter lim="400000"/>
          </a:ln>
        </p:spPr>
      </p:pic>
      <p:pic>
        <p:nvPicPr>
          <p:cNvPr id="197" name="IMG_7383.jpg" descr="IMG_7383.jpg"/>
          <p:cNvPicPr>
            <a:picLocks noChangeAspect="1"/>
          </p:cNvPicPr>
          <p:nvPr/>
        </p:nvPicPr>
        <p:blipFill>
          <a:blip r:embed="rId4"/>
          <a:stretch>
            <a:fillRect/>
          </a:stretch>
        </p:blipFill>
        <p:spPr>
          <a:xfrm>
            <a:off x="8529239" y="7876107"/>
            <a:ext cx="7646339" cy="2629311"/>
          </a:xfrm>
          <a:prstGeom prst="rect">
            <a:avLst/>
          </a:prstGeom>
          <a:ln w="12700">
            <a:miter lim="400000"/>
          </a:ln>
        </p:spPr>
      </p:pic>
      <p:pic>
        <p:nvPicPr>
          <p:cNvPr id="198" name="IMG_7382.jpg" descr="IMG_7382.jpg"/>
          <p:cNvPicPr>
            <a:picLocks noChangeAspect="1"/>
          </p:cNvPicPr>
          <p:nvPr/>
        </p:nvPicPr>
        <p:blipFill>
          <a:blip r:embed="rId5"/>
          <a:stretch>
            <a:fillRect/>
          </a:stretch>
        </p:blipFill>
        <p:spPr>
          <a:xfrm>
            <a:off x="1022908" y="7945197"/>
            <a:ext cx="7107923" cy="2491131"/>
          </a:xfrm>
          <a:prstGeom prst="rect">
            <a:avLst/>
          </a:prstGeom>
          <a:ln w="12700">
            <a:miter lim="400000"/>
          </a:ln>
        </p:spPr>
      </p:pic>
      <p:sp>
        <p:nvSpPr>
          <p:cNvPr id="199" name="Line"/>
          <p:cNvSpPr/>
          <p:nvPr/>
        </p:nvSpPr>
        <p:spPr>
          <a:xfrm>
            <a:off x="3188526" y="11484857"/>
            <a:ext cx="18006948" cy="2"/>
          </a:xfrm>
          <a:prstGeom prst="line">
            <a:avLst/>
          </a:prstGeom>
          <a:ln w="25400">
            <a:solidFill>
              <a:schemeClr val="accent1"/>
            </a:solidFill>
            <a:tailEnd type="triangle"/>
          </a:ln>
        </p:spPr>
        <p:txBody>
          <a:bodyPr lIns="45718" tIns="45718" rIns="45718" bIns="45718"/>
          <a:lstStyle/>
          <a:p>
            <a:endParaRPr/>
          </a:p>
        </p:txBody>
      </p:sp>
      <p:sp>
        <p:nvSpPr>
          <p:cNvPr id="200" name="Time"/>
          <p:cNvSpPr txBox="1"/>
          <p:nvPr/>
        </p:nvSpPr>
        <p:spPr>
          <a:xfrm>
            <a:off x="9862335" y="11040357"/>
            <a:ext cx="1485082"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latin typeface="Superclarendon Regular"/>
                <a:ea typeface="Superclarendon Regular"/>
                <a:cs typeface="Superclarendon Regular"/>
                <a:sym typeface="Superclarendon Regular"/>
              </a:defRPr>
            </a:lvl1pPr>
          </a:lstStyle>
          <a:p>
            <a:r>
              <a:t>Time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Key - Steps"/>
          <p:cNvSpPr txBox="1">
            <a:spLocks noGrp="1"/>
          </p:cNvSpPr>
          <p:nvPr>
            <p:ph type="title"/>
          </p:nvPr>
        </p:nvSpPr>
        <p:spPr>
          <a:prstGeom prst="rect">
            <a:avLst/>
          </a:prstGeom>
        </p:spPr>
        <p:txBody>
          <a:bodyPr/>
          <a:lstStyle>
            <a:lvl1pPr>
              <a:defRPr spc="-200"/>
            </a:lvl1pPr>
          </a:lstStyle>
          <a:p>
            <a:pPr>
              <a:defRPr>
                <a:ln>
                  <a:noFill/>
                </a:ln>
                <a:effectLst/>
              </a:defRPr>
            </a:pPr>
            <a:r>
              <a:t>Key - Steps</a:t>
            </a:r>
          </a:p>
        </p:txBody>
      </p:sp>
      <p:sp>
        <p:nvSpPr>
          <p:cNvPr id="203" name="1. Pre-Processing"/>
          <p:cNvSpPr txBox="1"/>
          <p:nvPr/>
        </p:nvSpPr>
        <p:spPr>
          <a:xfrm>
            <a:off x="808279" y="5805136"/>
            <a:ext cx="3321275"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1. Pre-Processing </a:t>
            </a:r>
          </a:p>
        </p:txBody>
      </p:sp>
      <p:sp>
        <p:nvSpPr>
          <p:cNvPr id="204" name="2. Feature Extraction"/>
          <p:cNvSpPr txBox="1"/>
          <p:nvPr/>
        </p:nvSpPr>
        <p:spPr>
          <a:xfrm>
            <a:off x="6271135" y="5805136"/>
            <a:ext cx="2851586"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2. Feature Extraction </a:t>
            </a:r>
          </a:p>
        </p:txBody>
      </p:sp>
      <p:sp>
        <p:nvSpPr>
          <p:cNvPr id="205" name="Arrow"/>
          <p:cNvSpPr/>
          <p:nvPr/>
        </p:nvSpPr>
        <p:spPr>
          <a:xfrm>
            <a:off x="4305980" y="6131333"/>
            <a:ext cx="1788730" cy="1096906"/>
          </a:xfrm>
          <a:prstGeom prst="rightArrow">
            <a:avLst>
              <a:gd name="adj1" fmla="val 32000"/>
              <a:gd name="adj2" fmla="val 90904"/>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Audio features"/>
          <p:cNvSpPr txBox="1">
            <a:spLocks noGrp="1"/>
          </p:cNvSpPr>
          <p:nvPr>
            <p:ph type="title"/>
          </p:nvPr>
        </p:nvSpPr>
        <p:spPr>
          <a:prstGeom prst="rect">
            <a:avLst/>
          </a:prstGeom>
        </p:spPr>
        <p:txBody>
          <a:bodyPr/>
          <a:lstStyle>
            <a:lvl1pPr>
              <a:defRPr spc="-200"/>
            </a:lvl1pPr>
          </a:lstStyle>
          <a:p>
            <a:pPr>
              <a:defRPr>
                <a:ln>
                  <a:noFill/>
                </a:ln>
                <a:effectLst/>
              </a:defRPr>
            </a:pPr>
            <a:r>
              <a:t>Audio features </a:t>
            </a:r>
          </a:p>
        </p:txBody>
      </p:sp>
      <p:sp>
        <p:nvSpPr>
          <p:cNvPr id="208" name="There are wide range of features that usually apply to sound and acoustics  that could be useful for music genres . We’d go through the following features"/>
          <p:cNvSpPr txBox="1">
            <a:spLocks noGrp="1"/>
          </p:cNvSpPr>
          <p:nvPr>
            <p:ph type="body" sz="quarter" idx="1"/>
          </p:nvPr>
        </p:nvSpPr>
        <p:spPr>
          <a:xfrm>
            <a:off x="2403297" y="4140199"/>
            <a:ext cx="19621502" cy="3061836"/>
          </a:xfrm>
          <a:prstGeom prst="rect">
            <a:avLst/>
          </a:prstGeom>
        </p:spPr>
        <p:txBody>
          <a:bodyPr>
            <a:normAutofit fontScale="92500"/>
          </a:bodyPr>
          <a:lstStyle/>
          <a:p>
            <a:pPr>
              <a:buBlip>
                <a:blip r:embed="rId2"/>
              </a:buBlip>
              <a:defRPr>
                <a:ln>
                  <a:noFill/>
                </a:ln>
                <a:effectLst/>
              </a:defRPr>
            </a:pPr>
            <a:r>
              <a:t>There are wide range of features that usually apply to sound and acoustics  that could be useful for music genres . We’d go through the following features</a:t>
            </a:r>
            <a:br/>
            <a:r>
              <a:t> </a:t>
            </a:r>
            <a:br/>
            <a:endParaRPr/>
          </a:p>
        </p:txBody>
      </p:sp>
      <p:graphicFrame>
        <p:nvGraphicFramePr>
          <p:cNvPr id="209" name="Table"/>
          <p:cNvGraphicFramePr/>
          <p:nvPr/>
        </p:nvGraphicFramePr>
        <p:xfrm>
          <a:off x="6647812" y="6358965"/>
          <a:ext cx="10487832" cy="3649817"/>
        </p:xfrm>
        <a:graphic>
          <a:graphicData uri="http://schemas.openxmlformats.org/drawingml/2006/table">
            <a:tbl>
              <a:tblPr>
                <a:tableStyleId>{4C3C2611-4C71-4FC5-86AE-919BDF0F9419}</a:tableStyleId>
              </a:tblPr>
              <a:tblGrid>
                <a:gridCol w="3495944">
                  <a:extLst>
                    <a:ext uri="{9D8B030D-6E8A-4147-A177-3AD203B41FA5}">
                      <a16:colId xmlns:a16="http://schemas.microsoft.com/office/drawing/2014/main" val="20000"/>
                    </a:ext>
                  </a:extLst>
                </a:gridCol>
                <a:gridCol w="3495944">
                  <a:extLst>
                    <a:ext uri="{9D8B030D-6E8A-4147-A177-3AD203B41FA5}">
                      <a16:colId xmlns:a16="http://schemas.microsoft.com/office/drawing/2014/main" val="20001"/>
                    </a:ext>
                  </a:extLst>
                </a:gridCol>
                <a:gridCol w="3495944">
                  <a:extLst>
                    <a:ext uri="{9D8B030D-6E8A-4147-A177-3AD203B41FA5}">
                      <a16:colId xmlns:a16="http://schemas.microsoft.com/office/drawing/2014/main" val="20002"/>
                    </a:ext>
                  </a:extLst>
                </a:gridCol>
              </a:tblGrid>
              <a:tr h="912454">
                <a:tc gridSpan="3">
                  <a:txBody>
                    <a:bodyPr/>
                    <a:lstStyle/>
                    <a:p>
                      <a:pPr algn="ctr" defTabSz="825500">
                        <a:tabLst>
                          <a:tab pos="1663700" algn="l"/>
                        </a:tabLst>
                        <a:defRPr sz="1800" b="0">
                          <a:solidFill>
                            <a:srgbClr val="000000"/>
                          </a:solidFill>
                          <a:effectLst/>
                        </a:defRPr>
                      </a:pPr>
                      <a:r>
                        <a:rPr sz="4200">
                          <a:solidFill>
                            <a:srgbClr val="2D2D2D"/>
                          </a:solidFill>
                          <a:sym typeface="Helvetica"/>
                        </a:rPr>
                        <a:t>Spectral centroid Mode</a:t>
                      </a:r>
                    </a:p>
                  </a:txBody>
                  <a:tcPr marL="50800" marR="50800" marT="50800" marB="50800" anchor="ctr" horzOverflow="overflow">
                    <a:lnT w="12700">
                      <a:miter lim="400000"/>
                    </a:lnT>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912454">
                <a:tc gridSpan="3">
                  <a:txBody>
                    <a:bodyPr/>
                    <a:lstStyle/>
                    <a:p>
                      <a:pPr algn="ctr" defTabSz="825500">
                        <a:tabLst>
                          <a:tab pos="1663700" algn="l"/>
                        </a:tabLst>
                        <a:defRPr sz="1800" b="0">
                          <a:solidFill>
                            <a:srgbClr val="000000"/>
                          </a:solidFill>
                          <a:effectLst/>
                        </a:defRPr>
                      </a:pPr>
                      <a:r>
                        <a:rPr sz="4200">
                          <a:solidFill>
                            <a:srgbClr val="2D2D2D"/>
                          </a:solidFill>
                          <a:sym typeface="Helvetica"/>
                        </a:rPr>
                        <a:t>Chroma frequencies Energy and Dancebility</a:t>
                      </a:r>
                    </a:p>
                  </a:txBody>
                  <a:tcPr marL="50800" marR="50800" marT="50800" marB="50800" anchor="ctr" horzOverflow="overflow"/>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912454">
                <a:tc gridSpan="3">
                  <a:txBody>
                    <a:bodyPr/>
                    <a:lstStyle/>
                    <a:p>
                      <a:pPr algn="ctr" defTabSz="825500">
                        <a:tabLst>
                          <a:tab pos="1663700" algn="l"/>
                        </a:tabLst>
                        <a:defRPr sz="4200" b="0">
                          <a:effectLst/>
                          <a:sym typeface="Helvetica"/>
                        </a:defRPr>
                      </a:pPr>
                      <a:r>
                        <a:t>Spectral contrast Loudness and  Instrumentalness</a:t>
                      </a:r>
                      <a:r>
                        <a:rPr>
                          <a:solidFill>
                            <a:srgbClr val="DADADA"/>
                          </a:solidFill>
                        </a:rPr>
                        <a:t> </a:t>
                      </a:r>
                    </a:p>
                  </a:txBody>
                  <a:tcPr marL="50800" marR="50800" marT="50800" marB="50800" anchor="ctr" horzOverflow="overflow"/>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912454">
                <a:tc gridSpan="3">
                  <a:txBody>
                    <a:bodyPr/>
                    <a:lstStyle/>
                    <a:p>
                      <a:pPr algn="ctr" defTabSz="825500">
                        <a:tabLst>
                          <a:tab pos="1663700" algn="l"/>
                        </a:tabLst>
                        <a:defRPr sz="4200" b="0">
                          <a:effectLst/>
                          <a:sym typeface="Helvetica"/>
                        </a:defRPr>
                      </a:pPr>
                      <a:r>
                        <a:t>Mel-frequency cepstral coefficients Speechiness, Liveness</a:t>
                      </a:r>
                      <a:endParaRPr>
                        <a:solidFill>
                          <a:srgbClr val="DADADA"/>
                        </a:solidFill>
                      </a:endParaRPr>
                    </a:p>
                    <a:p>
                      <a:pPr algn="ctr" defTabSz="825500">
                        <a:tabLst>
                          <a:tab pos="1663700" algn="l"/>
                        </a:tabLst>
                        <a:defRPr sz="4200" b="0">
                          <a:effectLst/>
                          <a:sym typeface="Helvetica"/>
                        </a:defRPr>
                      </a:pPr>
                      <a:endParaRPr>
                        <a:solidFill>
                          <a:srgbClr val="DADADA"/>
                        </a:solidFill>
                      </a:endParaRPr>
                    </a:p>
                  </a:txBody>
                  <a:tcPr marL="50800" marR="50800" marT="50800" marB="50800" anchor="ctr" horzOverflow="overflow">
                    <a:lnB w="12700">
                      <a:miter lim="400000"/>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Genre - data &amp; features"/>
          <p:cNvSpPr txBox="1">
            <a:spLocks noGrp="1"/>
          </p:cNvSpPr>
          <p:nvPr>
            <p:ph type="title"/>
          </p:nvPr>
        </p:nvSpPr>
        <p:spPr>
          <a:prstGeom prst="rect">
            <a:avLst/>
          </a:prstGeom>
        </p:spPr>
        <p:txBody>
          <a:bodyPr/>
          <a:lstStyle>
            <a:lvl1pPr>
              <a:defRPr spc="-200"/>
            </a:lvl1pPr>
          </a:lstStyle>
          <a:p>
            <a:pPr>
              <a:defRPr>
                <a:ln>
                  <a:noFill/>
                </a:ln>
                <a:effectLst/>
              </a:defRPr>
            </a:pPr>
            <a:r>
              <a:t>Genre - data &amp; features </a:t>
            </a:r>
          </a:p>
        </p:txBody>
      </p:sp>
      <p:sp>
        <p:nvSpPr>
          <p:cNvPr id="212" name="Zero- crossing rate:-                                    It is the rate at which the sign of the signal (above or below      x-axis changes along the signal.…"/>
          <p:cNvSpPr txBox="1">
            <a:spLocks noGrp="1"/>
          </p:cNvSpPr>
          <p:nvPr>
            <p:ph type="body" sz="quarter" idx="1"/>
          </p:nvPr>
        </p:nvSpPr>
        <p:spPr>
          <a:xfrm>
            <a:off x="2374900" y="4584700"/>
            <a:ext cx="19621502" cy="3387870"/>
          </a:xfrm>
          <a:prstGeom prst="rect">
            <a:avLst/>
          </a:prstGeom>
        </p:spPr>
        <p:txBody>
          <a:bodyPr>
            <a:normAutofit lnSpcReduction="10000"/>
          </a:bodyPr>
          <a:lstStyle/>
          <a:p>
            <a:pPr marL="560830" indent="-560830" defTabSz="569594">
              <a:spcBef>
                <a:spcPts val="4000"/>
              </a:spcBef>
              <a:buBlip>
                <a:blip r:embed="rId2"/>
              </a:buBlip>
              <a:defRPr sz="3100">
                <a:ln>
                  <a:noFill/>
                </a:ln>
                <a:effectLst/>
              </a:defRPr>
            </a:pPr>
            <a:r>
              <a:t>Zero- crossing rate(For Loudness and Acousticness) :- </a:t>
            </a:r>
            <a:br/>
            <a:r>
              <a:t>                                  It is the rate at which the sign of the signal (above or below     	x-axis changes along the signal.</a:t>
            </a:r>
          </a:p>
          <a:p>
            <a:pPr marL="560830" indent="-560830" defTabSz="569594">
              <a:spcBef>
                <a:spcPts val="4000"/>
              </a:spcBef>
              <a:buBlip>
                <a:blip r:embed="rId2"/>
              </a:buBlip>
              <a:defRPr sz="3100">
                <a:ln>
                  <a:noFill/>
                </a:ln>
                <a:effectLst/>
              </a:defRPr>
            </a:pPr>
            <a:r>
              <a:t>Chroma frequencies (For Dancebility):-</a:t>
            </a:r>
            <a:br/>
            <a:r>
              <a:t>                                  These are normalized energy values for each chroma bin at each frame of the signal. Again,we take the mean of the bins at the end to add to the features.</a:t>
            </a:r>
          </a:p>
        </p:txBody>
      </p:sp>
      <p:pic>
        <p:nvPicPr>
          <p:cNvPr id="213" name="b87f7aab-afd5-4439-b0ea-7ccda165bc61.jpeg" descr="b87f7aab-afd5-4439-b0ea-7ccda165bc61.jpeg"/>
          <p:cNvPicPr>
            <a:picLocks noChangeAspect="1"/>
          </p:cNvPicPr>
          <p:nvPr/>
        </p:nvPicPr>
        <p:blipFill>
          <a:blip r:embed="rId3"/>
          <a:stretch>
            <a:fillRect/>
          </a:stretch>
        </p:blipFill>
        <p:spPr>
          <a:xfrm>
            <a:off x="5246411" y="8089544"/>
            <a:ext cx="11516081" cy="4332330"/>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Features Extraction using Librosa"/>
          <p:cNvSpPr txBox="1">
            <a:spLocks noGrp="1"/>
          </p:cNvSpPr>
          <p:nvPr>
            <p:ph type="title"/>
          </p:nvPr>
        </p:nvSpPr>
        <p:spPr>
          <a:prstGeom prst="rect">
            <a:avLst/>
          </a:prstGeom>
        </p:spPr>
        <p:txBody>
          <a:bodyPr/>
          <a:lstStyle>
            <a:lvl1pPr>
              <a:defRPr spc="-200"/>
            </a:lvl1pPr>
          </a:lstStyle>
          <a:p>
            <a:pPr>
              <a:defRPr>
                <a:ln>
                  <a:noFill/>
                </a:ln>
                <a:effectLst/>
              </a:defRPr>
            </a:pPr>
            <a:r>
              <a:t>Features Extraction using Librosa</a:t>
            </a:r>
          </a:p>
        </p:txBody>
      </p:sp>
      <p:sp>
        <p:nvSpPr>
          <p:cNvPr id="216" name="Librosa is a Python package for music and audio analysis. Librosa is basically used when we work with audio data like in music generation(using LSTM’s), Automatic Speech Recognition. It provides the building blocks necessary to create the music informati"/>
          <p:cNvSpPr txBox="1">
            <a:spLocks noGrp="1"/>
          </p:cNvSpPr>
          <p:nvPr>
            <p:ph type="body" sz="quarter" idx="1"/>
          </p:nvPr>
        </p:nvSpPr>
        <p:spPr>
          <a:xfrm>
            <a:off x="2374900" y="4157119"/>
            <a:ext cx="19621502" cy="3018651"/>
          </a:xfrm>
          <a:prstGeom prst="rect">
            <a:avLst/>
          </a:prstGeom>
        </p:spPr>
        <p:txBody>
          <a:bodyPr>
            <a:normAutofit fontScale="92500"/>
          </a:bodyPr>
          <a:lstStyle/>
          <a:p>
            <a:pPr marL="463294" indent="-463294" defTabSz="470534">
              <a:spcBef>
                <a:spcPts val="3300"/>
              </a:spcBef>
              <a:buBlip>
                <a:blip r:embed="rId2"/>
              </a:buBlip>
              <a:defRPr sz="2600">
                <a:ln>
                  <a:noFill/>
                </a:ln>
                <a:effectLst/>
              </a:defRPr>
            </a:pPr>
            <a:r>
              <a:t>Librosa is a Python package for music and audio analysis. Librosa is basically used when we work with audio data like in music generation(using LSTM’s), Automatic Speech Recognition. It provides the building blocks necessary to create the music information retrieval systems. Librosa helps to visualize the audio signals and also do the feature extractions in it using different signal processing techniques.</a:t>
            </a:r>
          </a:p>
          <a:p>
            <a:pPr marL="463294" indent="-463294" defTabSz="470534">
              <a:spcBef>
                <a:spcPts val="3300"/>
              </a:spcBef>
              <a:buBlip>
                <a:blip r:embed="rId2"/>
              </a:buBlip>
              <a:defRPr sz="2600">
                <a:ln>
                  <a:noFill/>
                </a:ln>
                <a:effectLst/>
              </a:defRPr>
            </a:pPr>
            <a:r>
              <a:t>Conversion of audio files into numerical features.</a:t>
            </a:r>
          </a:p>
          <a:p>
            <a:pPr marL="463294" indent="-463294" defTabSz="470534">
              <a:spcBef>
                <a:spcPts val="3300"/>
              </a:spcBef>
              <a:buBlip>
                <a:blip r:embed="rId2"/>
              </a:buBlip>
              <a:defRPr sz="2600">
                <a:ln>
                  <a:noFill/>
                </a:ln>
                <a:effectLst/>
              </a:defRPr>
            </a:pPr>
            <a:r>
              <a:t>Available methods for feature extraction </a:t>
            </a:r>
          </a:p>
        </p:txBody>
      </p:sp>
      <p:graphicFrame>
        <p:nvGraphicFramePr>
          <p:cNvPr id="217" name="Table"/>
          <p:cNvGraphicFramePr/>
          <p:nvPr/>
        </p:nvGraphicFramePr>
        <p:xfrm>
          <a:off x="3474061" y="7675288"/>
          <a:ext cx="11814579" cy="3763105"/>
        </p:xfrm>
        <a:graphic>
          <a:graphicData uri="http://schemas.openxmlformats.org/drawingml/2006/table">
            <a:tbl>
              <a:tblPr>
                <a:tableStyleId>{4C3C2611-4C71-4FC5-86AE-919BDF0F9419}</a:tableStyleId>
              </a:tblPr>
              <a:tblGrid>
                <a:gridCol w="11814577">
                  <a:extLst>
                    <a:ext uri="{9D8B030D-6E8A-4147-A177-3AD203B41FA5}">
                      <a16:colId xmlns:a16="http://schemas.microsoft.com/office/drawing/2014/main" val="20000"/>
                    </a:ext>
                  </a:extLst>
                </a:gridCol>
              </a:tblGrid>
              <a:tr h="940776">
                <a:tc>
                  <a:txBody>
                    <a:bodyPr/>
                    <a:lstStyle/>
                    <a:p>
                      <a:pPr algn="ctr" defTabSz="825500">
                        <a:tabLst>
                          <a:tab pos="1663700" algn="l"/>
                        </a:tabLst>
                        <a:defRPr sz="1800" b="0">
                          <a:solidFill>
                            <a:srgbClr val="000000"/>
                          </a:solidFill>
                          <a:effectLst/>
                        </a:defRPr>
                      </a:pPr>
                      <a:r>
                        <a:rPr sz="4200">
                          <a:solidFill>
                            <a:srgbClr val="2D2D2D"/>
                          </a:solidFill>
                          <a:sym typeface="Helvetica"/>
                        </a:rPr>
                        <a:t>Librosa.feature.loudness()</a:t>
                      </a:r>
                    </a:p>
                  </a:txBody>
                  <a:tcPr marL="50800" marR="50800" marT="50800" marB="50800" anchor="ctr" horzOverflow="overflow">
                    <a:lnT w="12700">
                      <a:miter lim="400000"/>
                    </a:lnT>
                    <a:lnB w="12700">
                      <a:miter lim="400000"/>
                    </a:lnB>
                  </a:tcPr>
                </a:tc>
                <a:extLst>
                  <a:ext uri="{0D108BD9-81ED-4DB2-BD59-A6C34878D82A}">
                    <a16:rowId xmlns:a16="http://schemas.microsoft.com/office/drawing/2014/main" val="10000"/>
                  </a:ext>
                </a:extLst>
              </a:tr>
              <a:tr h="940776">
                <a:tc>
                  <a:txBody>
                    <a:bodyPr/>
                    <a:lstStyle/>
                    <a:p>
                      <a:pPr algn="ctr" defTabSz="825500">
                        <a:tabLst>
                          <a:tab pos="1663700" algn="l"/>
                        </a:tabLst>
                        <a:defRPr sz="1800" b="0">
                          <a:solidFill>
                            <a:srgbClr val="000000"/>
                          </a:solidFill>
                          <a:effectLst/>
                        </a:defRPr>
                      </a:pPr>
                      <a:r>
                        <a:rPr sz="4200">
                          <a:solidFill>
                            <a:srgbClr val="2D2D2D"/>
                          </a:solidFill>
                          <a:sym typeface="Helvetica"/>
                        </a:rPr>
                        <a:t>librosa.feature.chroma_stft()</a:t>
                      </a:r>
                    </a:p>
                  </a:txBody>
                  <a:tcPr marL="50800" marR="50800" marT="50800" marB="50800" anchor="ctr" horzOverflow="overflow">
                    <a:lnT w="12700">
                      <a:miter lim="400000"/>
                    </a:lnT>
                  </a:tcPr>
                </a:tc>
                <a:extLst>
                  <a:ext uri="{0D108BD9-81ED-4DB2-BD59-A6C34878D82A}">
                    <a16:rowId xmlns:a16="http://schemas.microsoft.com/office/drawing/2014/main" val="10001"/>
                  </a:ext>
                </a:extLst>
              </a:tr>
              <a:tr h="940776">
                <a:tc>
                  <a:txBody>
                    <a:bodyPr/>
                    <a:lstStyle/>
                    <a:p>
                      <a:pPr algn="ctr" defTabSz="825500">
                        <a:tabLst>
                          <a:tab pos="1663700" algn="l"/>
                        </a:tabLst>
                        <a:defRPr sz="1800" b="0">
                          <a:solidFill>
                            <a:srgbClr val="000000"/>
                          </a:solidFill>
                          <a:effectLst/>
                        </a:defRPr>
                      </a:pPr>
                      <a:r>
                        <a:rPr sz="4200">
                          <a:solidFill>
                            <a:srgbClr val="2D2D2D"/>
                          </a:solidFill>
                          <a:sym typeface="Helvetica"/>
                        </a:rPr>
                        <a:t>librosa.feature.acousticness()</a:t>
                      </a:r>
                    </a:p>
                  </a:txBody>
                  <a:tcPr marL="50800" marR="50800" marT="50800" marB="50800" anchor="ctr" horzOverflow="overflow"/>
                </a:tc>
                <a:extLst>
                  <a:ext uri="{0D108BD9-81ED-4DB2-BD59-A6C34878D82A}">
                    <a16:rowId xmlns:a16="http://schemas.microsoft.com/office/drawing/2014/main" val="10002"/>
                  </a:ext>
                </a:extLst>
              </a:tr>
              <a:tr h="940776">
                <a:tc>
                  <a:txBody>
                    <a:bodyPr/>
                    <a:lstStyle/>
                    <a:p>
                      <a:pPr algn="ctr" defTabSz="825500">
                        <a:tabLst>
                          <a:tab pos="1663700" algn="l"/>
                        </a:tabLst>
                        <a:defRPr sz="1800" b="0">
                          <a:solidFill>
                            <a:srgbClr val="000000"/>
                          </a:solidFill>
                          <a:effectLst/>
                        </a:defRPr>
                      </a:pPr>
                      <a:r>
                        <a:rPr sz="4200">
                          <a:solidFill>
                            <a:srgbClr val="2D2D2D"/>
                          </a:solidFill>
                          <a:sym typeface="Helvetica"/>
                        </a:rPr>
                        <a:t>librosa.feature.spectral _bandwidth()</a:t>
                      </a:r>
                    </a:p>
                  </a:txBody>
                  <a:tcPr marL="50800" marR="50800" marT="50800" marB="50800" anchor="ctr" horzOverflow="overflow"/>
                </a:tc>
                <a:extLst>
                  <a:ext uri="{0D108BD9-81ED-4DB2-BD59-A6C34878D82A}">
                    <a16:rowId xmlns:a16="http://schemas.microsoft.com/office/drawing/2014/main" val="10003"/>
                  </a:ext>
                </a:extLst>
              </a:tr>
              <a:tr h="940776">
                <a:tc>
                  <a:txBody>
                    <a:bodyPr/>
                    <a:lstStyle/>
                    <a:p>
                      <a:pPr algn="ctr" defTabSz="825500">
                        <a:tabLst>
                          <a:tab pos="1663700" algn="l"/>
                        </a:tabLst>
                        <a:defRPr sz="1800" b="0">
                          <a:solidFill>
                            <a:srgbClr val="000000"/>
                          </a:solidFill>
                          <a:effectLst/>
                        </a:defRPr>
                      </a:pPr>
                      <a:r>
                        <a:rPr sz="4200">
                          <a:solidFill>
                            <a:srgbClr val="2D2D2D"/>
                          </a:solidFill>
                          <a:sym typeface="Helvetica"/>
                        </a:rPr>
                        <a:t>librosa.feature.intrumentalness()</a:t>
                      </a:r>
                    </a:p>
                  </a:txBody>
                  <a:tcPr marL="50800" marR="50800" marT="50800" marB="50800" anchor="ctr" horzOverflow="overflow">
                    <a:lnB w="12700">
                      <a:miter lim="400000"/>
                    </a:lnB>
                  </a:tcPr>
                </a:tc>
                <a:extLst>
                  <a:ext uri="{0D108BD9-81ED-4DB2-BD59-A6C34878D82A}">
                    <a16:rowId xmlns:a16="http://schemas.microsoft.com/office/drawing/2014/main" val="10004"/>
                  </a:ext>
                </a:extLst>
              </a:tr>
            </a:tbl>
          </a:graphicData>
        </a:graphic>
      </p:graphicFrame>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Feature Extraction using librosa"/>
          <p:cNvSpPr txBox="1">
            <a:spLocks noGrp="1"/>
          </p:cNvSpPr>
          <p:nvPr>
            <p:ph type="title"/>
          </p:nvPr>
        </p:nvSpPr>
        <p:spPr>
          <a:xfrm>
            <a:off x="2271125" y="651751"/>
            <a:ext cx="19621501" cy="2679701"/>
          </a:xfrm>
          <a:prstGeom prst="rect">
            <a:avLst/>
          </a:prstGeom>
        </p:spPr>
        <p:txBody>
          <a:bodyPr/>
          <a:lstStyle>
            <a:lvl1pPr>
              <a:defRPr spc="-200"/>
            </a:lvl1pPr>
          </a:lstStyle>
          <a:p>
            <a:pPr>
              <a:defRPr>
                <a:ln>
                  <a:noFill/>
                </a:ln>
                <a:effectLst/>
              </a:defRPr>
            </a:pPr>
            <a:r>
              <a:t>Feature Extraction using librosa</a:t>
            </a:r>
          </a:p>
        </p:txBody>
      </p:sp>
      <p:pic>
        <p:nvPicPr>
          <p:cNvPr id="220" name="Screenshot 2022-05-23 at 09.14.22.png" descr="Screenshot 2022-05-23 at 09.14.22.png"/>
          <p:cNvPicPr>
            <a:picLocks noChangeAspect="1"/>
          </p:cNvPicPr>
          <p:nvPr/>
        </p:nvPicPr>
        <p:blipFill>
          <a:blip r:embed="rId2"/>
          <a:srcRect l="1015" t="2438"/>
          <a:stretch>
            <a:fillRect/>
          </a:stretch>
        </p:blipFill>
        <p:spPr>
          <a:xfrm>
            <a:off x="4338426" y="4140201"/>
            <a:ext cx="16407411" cy="9075771"/>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Extracted Features From Librossa"/>
          <p:cNvSpPr txBox="1">
            <a:spLocks noGrp="1"/>
          </p:cNvSpPr>
          <p:nvPr>
            <p:ph type="title"/>
          </p:nvPr>
        </p:nvSpPr>
        <p:spPr>
          <a:prstGeom prst="rect">
            <a:avLst/>
          </a:prstGeom>
        </p:spPr>
        <p:txBody>
          <a:bodyPr/>
          <a:lstStyle/>
          <a:p>
            <a:pPr>
              <a:defRPr>
                <a:ln>
                  <a:noFill/>
                </a:ln>
                <a:effectLst/>
              </a:defRPr>
            </a:pPr>
            <a:r>
              <a:t>Extracted Features From Librossa</a:t>
            </a:r>
          </a:p>
        </p:txBody>
      </p:sp>
      <p:pic>
        <p:nvPicPr>
          <p:cNvPr id="223" name="Screenshot 2024-02-24 at 2.08.33 PM.png" descr="Screenshot 2024-02-24 at 2.08.33 PM.png"/>
          <p:cNvPicPr>
            <a:picLocks noChangeAspect="1"/>
          </p:cNvPicPr>
          <p:nvPr/>
        </p:nvPicPr>
        <p:blipFill>
          <a:blip r:embed="rId2"/>
          <a:srcRect l="3657" t="15484" r="17614" b="37874"/>
          <a:stretch>
            <a:fillRect/>
          </a:stretch>
        </p:blipFill>
        <p:spPr>
          <a:xfrm>
            <a:off x="786230" y="4407296"/>
            <a:ext cx="22855715" cy="8462752"/>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DATA Handling"/>
          <p:cNvSpPr txBox="1">
            <a:spLocks noGrp="1"/>
          </p:cNvSpPr>
          <p:nvPr>
            <p:ph type="title"/>
          </p:nvPr>
        </p:nvSpPr>
        <p:spPr>
          <a:prstGeom prst="rect">
            <a:avLst/>
          </a:prstGeom>
        </p:spPr>
        <p:txBody>
          <a:bodyPr/>
          <a:lstStyle/>
          <a:p>
            <a:pPr>
              <a:defRPr>
                <a:ln>
                  <a:noFill/>
                </a:ln>
                <a:effectLst/>
              </a:defRPr>
            </a:pPr>
            <a:r>
              <a:t>DATA Handling</a:t>
            </a:r>
          </a:p>
        </p:txBody>
      </p:sp>
      <p:pic>
        <p:nvPicPr>
          <p:cNvPr id="226" name="Screenshot 2024-02-24 at 2.13.29 PM.png" descr="Screenshot 2024-02-24 at 2.13.29 PM.png"/>
          <p:cNvPicPr>
            <a:picLocks noChangeAspect="1"/>
          </p:cNvPicPr>
          <p:nvPr/>
        </p:nvPicPr>
        <p:blipFill>
          <a:blip r:embed="rId2"/>
          <a:srcRect t="21667" r="1990"/>
          <a:stretch>
            <a:fillRect/>
          </a:stretch>
        </p:blipFill>
        <p:spPr>
          <a:xfrm>
            <a:off x="1808159" y="2875861"/>
            <a:ext cx="20407709" cy="10194086"/>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Black and white photo of a person playing the drums" descr="Black and white photo of a person playing the drums"/>
          <p:cNvPicPr>
            <a:picLocks noGrp="1" noChangeAspect="1"/>
          </p:cNvPicPr>
          <p:nvPr>
            <p:ph type="pic" idx="21"/>
          </p:nvPr>
        </p:nvPicPr>
        <p:blipFill>
          <a:blip r:embed="rId2"/>
          <a:stretch>
            <a:fillRect/>
          </a:stretch>
        </p:blipFill>
        <p:spPr>
          <a:xfrm>
            <a:off x="4752923" y="799134"/>
            <a:ext cx="16254416" cy="6240467"/>
          </a:xfrm>
          <a:prstGeom prst="rect">
            <a:avLst/>
          </a:prstGeom>
        </p:spPr>
      </p:pic>
      <p:sp>
        <p:nvSpPr>
          <p:cNvPr id="154" name="MUSIC GENRES CLASSIFICATION…"/>
          <p:cNvSpPr txBox="1">
            <a:spLocks noGrp="1"/>
          </p:cNvSpPr>
          <p:nvPr>
            <p:ph type="title"/>
          </p:nvPr>
        </p:nvSpPr>
        <p:spPr>
          <a:xfrm>
            <a:off x="1187449" y="6702465"/>
            <a:ext cx="22009102" cy="6090641"/>
          </a:xfrm>
          <a:prstGeom prst="rect">
            <a:avLst/>
          </a:prstGeom>
        </p:spPr>
        <p:txBody>
          <a:bodyPr/>
          <a:lstStyle/>
          <a:p>
            <a:pPr defTabSz="817244">
              <a:defRPr sz="8900" spc="-200">
                <a:ln>
                  <a:noFill/>
                </a:ln>
                <a:effectLst/>
              </a:defRPr>
            </a:pPr>
            <a:r>
              <a:t>MUSIC RECOMMENDATION         </a:t>
            </a:r>
          </a:p>
          <a:p>
            <a:pPr defTabSz="817244">
              <a:defRPr sz="8900" spc="-200">
                <a:ln>
                  <a:noFill/>
                </a:ln>
                <a:effectLst/>
              </a:defRPr>
            </a:pPr>
            <a:r>
              <a:t>     USING </a:t>
            </a:r>
          </a:p>
          <a:p>
            <a:pPr defTabSz="817244">
              <a:defRPr sz="8900" spc="-200">
                <a:ln>
                  <a:noFill/>
                </a:ln>
                <a:effectLst/>
              </a:defRPr>
            </a:pPr>
            <a:r>
              <a:t>MACHINE LEARNING &amp; KAFKA INTEGRATION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Key - Steps"/>
          <p:cNvSpPr txBox="1">
            <a:spLocks noGrp="1"/>
          </p:cNvSpPr>
          <p:nvPr>
            <p:ph type="title"/>
          </p:nvPr>
        </p:nvSpPr>
        <p:spPr>
          <a:prstGeom prst="rect">
            <a:avLst/>
          </a:prstGeom>
        </p:spPr>
        <p:txBody>
          <a:bodyPr/>
          <a:lstStyle>
            <a:lvl1pPr>
              <a:defRPr spc="-200"/>
            </a:lvl1pPr>
          </a:lstStyle>
          <a:p>
            <a:pPr>
              <a:defRPr>
                <a:ln>
                  <a:noFill/>
                </a:ln>
                <a:effectLst/>
              </a:defRPr>
            </a:pPr>
            <a:r>
              <a:t>Key - Steps</a:t>
            </a:r>
          </a:p>
        </p:txBody>
      </p:sp>
      <p:sp>
        <p:nvSpPr>
          <p:cNvPr id="229" name="1. Pre-Processing"/>
          <p:cNvSpPr txBox="1"/>
          <p:nvPr/>
        </p:nvSpPr>
        <p:spPr>
          <a:xfrm>
            <a:off x="808278" y="5805135"/>
            <a:ext cx="3321276"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1. Pre-Processing </a:t>
            </a:r>
          </a:p>
        </p:txBody>
      </p:sp>
      <p:sp>
        <p:nvSpPr>
          <p:cNvPr id="230" name="2. Feature Extraction"/>
          <p:cNvSpPr txBox="1"/>
          <p:nvPr/>
        </p:nvSpPr>
        <p:spPr>
          <a:xfrm>
            <a:off x="6271135" y="5805135"/>
            <a:ext cx="2851586"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2. Feature Extraction </a:t>
            </a:r>
          </a:p>
        </p:txBody>
      </p:sp>
      <p:sp>
        <p:nvSpPr>
          <p:cNvPr id="231" name="3. Building the machine learning model"/>
          <p:cNvSpPr txBox="1"/>
          <p:nvPr/>
        </p:nvSpPr>
        <p:spPr>
          <a:xfrm>
            <a:off x="11799550" y="4915876"/>
            <a:ext cx="3613639" cy="40201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3. Building the machine learning model for Clustering</a:t>
            </a:r>
          </a:p>
        </p:txBody>
      </p:sp>
      <p:sp>
        <p:nvSpPr>
          <p:cNvPr id="232" name="Arrow"/>
          <p:cNvSpPr/>
          <p:nvPr/>
        </p:nvSpPr>
        <p:spPr>
          <a:xfrm>
            <a:off x="4305980" y="6131333"/>
            <a:ext cx="1788730" cy="1096906"/>
          </a:xfrm>
          <a:prstGeom prst="rightArrow">
            <a:avLst>
              <a:gd name="adj1" fmla="val 32000"/>
              <a:gd name="adj2" fmla="val 90904"/>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
        <p:nvSpPr>
          <p:cNvPr id="233" name="Arrow"/>
          <p:cNvSpPr/>
          <p:nvPr/>
        </p:nvSpPr>
        <p:spPr>
          <a:xfrm>
            <a:off x="9299147" y="6014187"/>
            <a:ext cx="2000105" cy="1687626"/>
          </a:xfrm>
          <a:prstGeom prst="rightArrow">
            <a:avLst>
              <a:gd name="adj1" fmla="val 32000"/>
              <a:gd name="adj2" fmla="val 66861"/>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Artificial intelligence &amp; Machine Learning"/>
          <p:cNvSpPr txBox="1">
            <a:spLocks noGrp="1"/>
          </p:cNvSpPr>
          <p:nvPr>
            <p:ph type="title"/>
          </p:nvPr>
        </p:nvSpPr>
        <p:spPr>
          <a:xfrm>
            <a:off x="1869905" y="953851"/>
            <a:ext cx="19621502" cy="2679702"/>
          </a:xfrm>
          <a:prstGeom prst="rect">
            <a:avLst/>
          </a:prstGeom>
        </p:spPr>
        <p:txBody>
          <a:bodyPr/>
          <a:lstStyle>
            <a:lvl1pPr>
              <a:defRPr spc="-200"/>
            </a:lvl1pPr>
          </a:lstStyle>
          <a:p>
            <a:pPr>
              <a:defRPr>
                <a:ln>
                  <a:noFill/>
                </a:ln>
                <a:effectLst/>
              </a:defRPr>
            </a:pPr>
            <a:r>
              <a:t>Artificial intelligence &amp; Machine Learning</a:t>
            </a:r>
          </a:p>
        </p:txBody>
      </p:sp>
      <p:sp>
        <p:nvSpPr>
          <p:cNvPr id="236" name="&quot;The designing and building of intelligent agents that receive percepts from the environment and take actions that affect that environment” - Stuart Russell and Peter Nerving…"/>
          <p:cNvSpPr txBox="1">
            <a:spLocks noGrp="1"/>
          </p:cNvSpPr>
          <p:nvPr>
            <p:ph type="body" sz="half" idx="1"/>
          </p:nvPr>
        </p:nvSpPr>
        <p:spPr>
          <a:xfrm>
            <a:off x="2381250" y="4560651"/>
            <a:ext cx="19182096" cy="3898205"/>
          </a:xfrm>
          <a:prstGeom prst="rect">
            <a:avLst/>
          </a:prstGeom>
        </p:spPr>
        <p:txBody>
          <a:bodyPr/>
          <a:lstStyle/>
          <a:p>
            <a:pPr marL="633983" indent="-633983" defTabSz="643888">
              <a:spcBef>
                <a:spcPts val="4600"/>
              </a:spcBef>
              <a:buBlip>
                <a:blip r:embed="rId2"/>
              </a:buBlip>
              <a:defRPr sz="3500">
                <a:ln>
                  <a:noFill/>
                </a:ln>
                <a:effectLst/>
              </a:defRPr>
            </a:pPr>
            <a:r>
              <a:t>"The designing and building of intelligent agents that receive percepts from the environment and take actions that affect that environment” - Stuart Russell and Peter Nerving</a:t>
            </a:r>
          </a:p>
          <a:p>
            <a:pPr marL="633983" indent="-633983" defTabSz="643888">
              <a:spcBef>
                <a:spcPts val="4600"/>
              </a:spcBef>
              <a:buBlip>
                <a:blip r:embed="rId2"/>
              </a:buBlip>
              <a:defRPr sz="3500">
                <a:ln>
                  <a:noFill/>
                </a:ln>
                <a:effectLst/>
              </a:defRPr>
            </a:pPr>
            <a:r>
              <a:t>Machine learning is a branch of artificial intelligence (AI) and computer science which focuses on the use of data and algorithms to imitate the way that humans learn, gradually improving its accuracy by learning from data that enables it to perform a task without using a explicit instructions .</a:t>
            </a:r>
          </a:p>
        </p:txBody>
      </p:sp>
      <p:pic>
        <p:nvPicPr>
          <p:cNvPr id="237" name="IMG_F825963BE8E0-1.jpeg" descr="IMG_F825963BE8E0-1.jpeg"/>
          <p:cNvPicPr>
            <a:picLocks noChangeAspect="1"/>
          </p:cNvPicPr>
          <p:nvPr/>
        </p:nvPicPr>
        <p:blipFill>
          <a:blip r:embed="rId3"/>
          <a:stretch>
            <a:fillRect/>
          </a:stretch>
        </p:blipFill>
        <p:spPr>
          <a:xfrm>
            <a:off x="8861321" y="8370009"/>
            <a:ext cx="5638671" cy="4600590"/>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ystem Requirements"/>
          <p:cNvSpPr txBox="1">
            <a:spLocks noGrp="1"/>
          </p:cNvSpPr>
          <p:nvPr>
            <p:ph type="title"/>
          </p:nvPr>
        </p:nvSpPr>
        <p:spPr>
          <a:prstGeom prst="rect">
            <a:avLst/>
          </a:prstGeom>
        </p:spPr>
        <p:txBody>
          <a:bodyPr/>
          <a:lstStyle>
            <a:lvl1pPr>
              <a:defRPr spc="-200"/>
            </a:lvl1pPr>
          </a:lstStyle>
          <a:p>
            <a:pPr>
              <a:defRPr>
                <a:ln>
                  <a:noFill/>
                </a:ln>
                <a:effectLst/>
              </a:defRPr>
            </a:pPr>
            <a:r>
              <a:t>System Requirements </a:t>
            </a:r>
          </a:p>
        </p:txBody>
      </p:sp>
      <p:sp>
        <p:nvSpPr>
          <p:cNvPr id="240" name="Software Requirements  TensorFlow: Machine learning software library.  Librosa: Speech processing library to extract features from songs.  NumPy: Mathematical model for scientific computing.  Scikit-learn (formerly scikits.learn and also known as sklearn"/>
          <p:cNvSpPr txBox="1">
            <a:spLocks noGrp="1"/>
          </p:cNvSpPr>
          <p:nvPr>
            <p:ph type="body" idx="1"/>
          </p:nvPr>
        </p:nvSpPr>
        <p:spPr>
          <a:prstGeom prst="rect">
            <a:avLst/>
          </a:prstGeom>
        </p:spPr>
        <p:txBody>
          <a:bodyPr/>
          <a:lstStyle/>
          <a:p>
            <a:pPr marL="755904" indent="-755904" defTabSz="767715">
              <a:spcBef>
                <a:spcPts val="5400"/>
              </a:spcBef>
              <a:buBlip>
                <a:blip r:embed="rId2"/>
              </a:buBlip>
              <a:defRPr sz="4200">
                <a:ln>
                  <a:noFill/>
                </a:ln>
                <a:effectLst/>
              </a:defRPr>
            </a:pPr>
            <a:r>
              <a:t>Software Requirements                                                                                                            </a:t>
            </a:r>
            <a:r>
              <a:rPr sz="3300"/>
              <a:t>Pytdub: Converts mp3 to wav files.                                                                                                                         Librosa: Speech processing library to extract features from songs.</a:t>
            </a:r>
            <a:br>
              <a:rPr sz="3300"/>
            </a:br>
            <a:r>
              <a:rPr sz="3300"/>
              <a:t>PySpark: For Data Pre processing &amp; Machine learning software libraries. </a:t>
            </a:r>
            <a:br>
              <a:rPr sz="3300"/>
            </a:br>
            <a:r>
              <a:rPr sz="3300"/>
              <a:t>NumPy: Mathematical model for scientific computing. </a:t>
            </a:r>
            <a:br>
              <a:rPr sz="3300"/>
            </a:br>
            <a:r>
              <a:rPr sz="3300"/>
              <a:t>JSON: Used to “jsonify” the dataset. </a:t>
            </a:r>
            <a:br>
              <a:rPr sz="3300"/>
            </a:br>
            <a:r>
              <a:rPr sz="3300"/>
              <a:t>Apache Nifi :  data integration platform for automation of data flow between various systems.                                   Kafka : For </a:t>
            </a:r>
            <a:r>
              <a:rPr sz="3500"/>
              <a:t>Message Queuing and Pub/Sub </a:t>
            </a:r>
            <a:r>
              <a:t>                                                                                               </a:t>
            </a:r>
          </a:p>
          <a:p>
            <a:pPr marL="755904" indent="-755904" defTabSz="767715">
              <a:spcBef>
                <a:spcPts val="5400"/>
              </a:spcBef>
              <a:buBlip>
                <a:blip r:embed="rId2"/>
              </a:buBlip>
              <a:defRPr sz="4200">
                <a:ln>
                  <a:noFill/>
                </a:ln>
                <a:effectLst/>
              </a:defRPr>
            </a:pPr>
            <a:r>
              <a:t>Hardware Requirements </a:t>
            </a:r>
            <a:br/>
            <a:r>
              <a:t>Operating System (Windows 10-64 bit / Linux / Mac OS) </a:t>
            </a:r>
            <a:br/>
            <a:r>
              <a:t>RAM- 8GB </a:t>
            </a:r>
            <a:br/>
            <a:r>
              <a:t>CPU-AMD AS APU / Intel i5 or upper</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Building the Machine Learning Model"/>
          <p:cNvSpPr txBox="1">
            <a:spLocks noGrp="1"/>
          </p:cNvSpPr>
          <p:nvPr>
            <p:ph type="title"/>
          </p:nvPr>
        </p:nvSpPr>
        <p:spPr>
          <a:prstGeom prst="rect">
            <a:avLst/>
          </a:prstGeom>
        </p:spPr>
        <p:txBody>
          <a:bodyPr/>
          <a:lstStyle>
            <a:lvl1pPr>
              <a:defRPr sz="7000" b="0" spc="0">
                <a:latin typeface="Helvetica Neue Bold Condensed"/>
                <a:ea typeface="Helvetica Neue Bold Condensed"/>
                <a:cs typeface="Helvetica Neue Bold Condensed"/>
                <a:sym typeface="Helvetica Neue Bold Condensed"/>
              </a:defRPr>
            </a:lvl1pPr>
          </a:lstStyle>
          <a:p>
            <a:pPr>
              <a:defRPr>
                <a:ln>
                  <a:noFill/>
                </a:ln>
                <a:effectLst/>
              </a:defRPr>
            </a:pPr>
            <a:r>
              <a:t>Building the Machine Learning Model</a:t>
            </a:r>
          </a:p>
        </p:txBody>
      </p:sp>
      <p:sp>
        <p:nvSpPr>
          <p:cNvPr id="243" name="Assemble extracted features into a single vector column to Standralize them into Single output Column as Scaled Features…"/>
          <p:cNvSpPr txBox="1">
            <a:spLocks noGrp="1"/>
          </p:cNvSpPr>
          <p:nvPr>
            <p:ph type="body" idx="1"/>
          </p:nvPr>
        </p:nvSpPr>
        <p:spPr>
          <a:prstGeom prst="rect">
            <a:avLst/>
          </a:prstGeom>
        </p:spPr>
        <p:txBody>
          <a:bodyPr/>
          <a:lstStyle/>
          <a:p>
            <a:pPr>
              <a:buBlip>
                <a:blip r:embed="rId2"/>
              </a:buBlip>
              <a:defRPr>
                <a:ln>
                  <a:noFill/>
                </a:ln>
                <a:effectLst/>
              </a:defRPr>
            </a:pPr>
            <a:r>
              <a:t>Assemble extracted features into a single vector column to Standralize them into Single output Column as Scaled Features</a:t>
            </a:r>
          </a:p>
          <a:p>
            <a:pPr>
              <a:buBlip>
                <a:blip r:embed="rId2"/>
              </a:buBlip>
              <a:defRPr>
                <a:ln>
                  <a:noFill/>
                </a:ln>
                <a:effectLst/>
              </a:defRPr>
            </a:pPr>
            <a:r>
              <a:t>Perform k-means clustering for different values of k and compute WSSSE &amp; Plot the Elbow curve &amp; Print the Elbow point i.e optimal k &amp; Silhouette Score.</a:t>
            </a:r>
          </a:p>
          <a:p>
            <a:pPr>
              <a:buBlip>
                <a:blip r:embed="rId2"/>
              </a:buBlip>
              <a:defRPr>
                <a:ln>
                  <a:noFill/>
                </a:ln>
                <a:effectLst/>
              </a:defRPr>
            </a:pPr>
            <a:r>
              <a:t>Deploy the trained k-means model to production for real-time clustering of new data points, and send the clustering results to specific Kafka Publisher or decision-making processes.</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AM)-K-Means Clustering Model in Pyspark"/>
          <p:cNvSpPr txBox="1">
            <a:spLocks noGrp="1"/>
          </p:cNvSpPr>
          <p:nvPr>
            <p:ph type="title"/>
          </p:nvPr>
        </p:nvSpPr>
        <p:spPr>
          <a:prstGeom prst="rect">
            <a:avLst/>
          </a:prstGeom>
        </p:spPr>
        <p:txBody>
          <a:bodyPr/>
          <a:lstStyle/>
          <a:p>
            <a:pPr>
              <a:defRPr>
                <a:ln>
                  <a:noFill/>
                </a:ln>
                <a:effectLst/>
              </a:defRPr>
            </a:pPr>
            <a:r>
              <a:t>(PAM)-K-Means Clustering Model in Pyspark</a:t>
            </a:r>
          </a:p>
        </p:txBody>
      </p:sp>
      <p:pic>
        <p:nvPicPr>
          <p:cNvPr id="246" name="Screenshot 2024-02-24 at 4.36.38 AM.png" descr="Screenshot 2024-02-24 at 4.36.38 AM.png"/>
          <p:cNvPicPr>
            <a:picLocks noChangeAspect="1"/>
          </p:cNvPicPr>
          <p:nvPr/>
        </p:nvPicPr>
        <p:blipFill>
          <a:blip r:embed="rId2"/>
          <a:srcRect t="20326" b="20326"/>
          <a:stretch>
            <a:fillRect/>
          </a:stretch>
        </p:blipFill>
        <p:spPr>
          <a:xfrm>
            <a:off x="1873469" y="4602129"/>
            <a:ext cx="20681033" cy="7670867"/>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Elbow Curve And Silhouette Score"/>
          <p:cNvSpPr txBox="1">
            <a:spLocks noGrp="1"/>
          </p:cNvSpPr>
          <p:nvPr>
            <p:ph type="title"/>
          </p:nvPr>
        </p:nvSpPr>
        <p:spPr>
          <a:prstGeom prst="rect">
            <a:avLst/>
          </a:prstGeom>
        </p:spPr>
        <p:txBody>
          <a:bodyPr/>
          <a:lstStyle/>
          <a:p>
            <a:pPr>
              <a:defRPr>
                <a:ln>
                  <a:noFill/>
                </a:ln>
                <a:effectLst/>
              </a:defRPr>
            </a:pPr>
            <a:r>
              <a:t>Elbow Curve And Silhouette Score</a:t>
            </a:r>
          </a:p>
        </p:txBody>
      </p:sp>
      <p:pic>
        <p:nvPicPr>
          <p:cNvPr id="249" name="Screenshot 2024-02-24 at 3.59.37 AM.png" descr="Screenshot 2024-02-24 at 3.59.37 AM.png"/>
          <p:cNvPicPr>
            <a:picLocks noChangeAspect="1"/>
          </p:cNvPicPr>
          <p:nvPr/>
        </p:nvPicPr>
        <p:blipFill>
          <a:blip r:embed="rId2"/>
          <a:srcRect l="10345" t="922" r="22698"/>
          <a:stretch>
            <a:fillRect/>
          </a:stretch>
        </p:blipFill>
        <p:spPr>
          <a:xfrm>
            <a:off x="993890" y="3896651"/>
            <a:ext cx="9693628" cy="8964949"/>
          </a:xfrm>
          <a:prstGeom prst="rect">
            <a:avLst/>
          </a:prstGeom>
          <a:ln w="12700">
            <a:miter lim="400000"/>
          </a:ln>
        </p:spPr>
      </p:pic>
      <p:pic>
        <p:nvPicPr>
          <p:cNvPr id="250" name="Screenshot 2024-02-24 at 4.31.10 AM.png" descr="Screenshot 2024-02-24 at 4.31.10 AM.png"/>
          <p:cNvPicPr>
            <a:picLocks noChangeAspect="1"/>
          </p:cNvPicPr>
          <p:nvPr/>
        </p:nvPicPr>
        <p:blipFill>
          <a:blip r:embed="rId3"/>
          <a:stretch>
            <a:fillRect/>
          </a:stretch>
        </p:blipFill>
        <p:spPr>
          <a:xfrm>
            <a:off x="11386651" y="4907651"/>
            <a:ext cx="11822577" cy="7389112"/>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Fitting the Optimal K &amp; Getting the Respecting Cluster no’s"/>
          <p:cNvSpPr txBox="1">
            <a:spLocks noGrp="1"/>
          </p:cNvSpPr>
          <p:nvPr>
            <p:ph type="title"/>
          </p:nvPr>
        </p:nvSpPr>
        <p:spPr>
          <a:prstGeom prst="rect">
            <a:avLst/>
          </a:prstGeom>
        </p:spPr>
        <p:txBody>
          <a:bodyPr/>
          <a:lstStyle/>
          <a:p>
            <a:pPr>
              <a:defRPr>
                <a:ln>
                  <a:noFill/>
                </a:ln>
                <a:effectLst/>
              </a:defRPr>
            </a:pPr>
            <a:r>
              <a:t>Fitting the Optimal K &amp; Getting the Respecting Cluster no’s</a:t>
            </a:r>
          </a:p>
        </p:txBody>
      </p:sp>
      <p:pic>
        <p:nvPicPr>
          <p:cNvPr id="253" name="Screenshot 2024-02-24 at 4.43.52 AM.png" descr="Screenshot 2024-02-24 at 4.43.52 AM.png"/>
          <p:cNvPicPr>
            <a:picLocks noChangeAspect="1"/>
          </p:cNvPicPr>
          <p:nvPr/>
        </p:nvPicPr>
        <p:blipFill>
          <a:blip r:embed="rId2"/>
          <a:srcRect l="7192" t="963" r="7192" b="32343"/>
          <a:stretch>
            <a:fillRect/>
          </a:stretch>
        </p:blipFill>
        <p:spPr>
          <a:xfrm>
            <a:off x="2821979" y="3950626"/>
            <a:ext cx="18739859" cy="9123947"/>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Key - Steps"/>
          <p:cNvSpPr txBox="1">
            <a:spLocks noGrp="1"/>
          </p:cNvSpPr>
          <p:nvPr>
            <p:ph type="title"/>
          </p:nvPr>
        </p:nvSpPr>
        <p:spPr>
          <a:prstGeom prst="rect">
            <a:avLst/>
          </a:prstGeom>
        </p:spPr>
        <p:txBody>
          <a:bodyPr/>
          <a:lstStyle>
            <a:lvl1pPr>
              <a:defRPr spc="-200"/>
            </a:lvl1pPr>
          </a:lstStyle>
          <a:p>
            <a:pPr>
              <a:defRPr>
                <a:ln>
                  <a:noFill/>
                </a:ln>
                <a:effectLst/>
              </a:defRPr>
            </a:pPr>
            <a:r>
              <a:t>Key - Steps</a:t>
            </a:r>
          </a:p>
        </p:txBody>
      </p:sp>
      <p:sp>
        <p:nvSpPr>
          <p:cNvPr id="256" name="1. Pre-Processing"/>
          <p:cNvSpPr txBox="1"/>
          <p:nvPr/>
        </p:nvSpPr>
        <p:spPr>
          <a:xfrm>
            <a:off x="808279" y="5805136"/>
            <a:ext cx="3321275"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1. Pre-Processing </a:t>
            </a:r>
          </a:p>
        </p:txBody>
      </p:sp>
      <p:sp>
        <p:nvSpPr>
          <p:cNvPr id="257" name="2. Feature Extraction"/>
          <p:cNvSpPr txBox="1"/>
          <p:nvPr/>
        </p:nvSpPr>
        <p:spPr>
          <a:xfrm>
            <a:off x="6271135" y="5805136"/>
            <a:ext cx="2851586"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2. Feature Extraction </a:t>
            </a:r>
          </a:p>
        </p:txBody>
      </p:sp>
      <p:sp>
        <p:nvSpPr>
          <p:cNvPr id="258" name="3. Building the machine learning model"/>
          <p:cNvSpPr txBox="1"/>
          <p:nvPr/>
        </p:nvSpPr>
        <p:spPr>
          <a:xfrm>
            <a:off x="11633673" y="5309575"/>
            <a:ext cx="3613638" cy="3232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3. Building the machine learning model</a:t>
            </a:r>
          </a:p>
        </p:txBody>
      </p:sp>
      <p:sp>
        <p:nvSpPr>
          <p:cNvPr id="259" name="4. Training and testing the machine learning model"/>
          <p:cNvSpPr txBox="1"/>
          <p:nvPr/>
        </p:nvSpPr>
        <p:spPr>
          <a:xfrm>
            <a:off x="18283083" y="5900329"/>
            <a:ext cx="4276186" cy="7169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4. Pyspark-mongoDB &amp; Kafka Integration USING APACHE NIFI FLOW Quering Kafka Consumer Logs using</a:t>
            </a:r>
          </a:p>
        </p:txBody>
      </p:sp>
      <p:sp>
        <p:nvSpPr>
          <p:cNvPr id="260" name="Arrow"/>
          <p:cNvSpPr/>
          <p:nvPr/>
        </p:nvSpPr>
        <p:spPr>
          <a:xfrm>
            <a:off x="4305980" y="6131333"/>
            <a:ext cx="1788730" cy="1096906"/>
          </a:xfrm>
          <a:prstGeom prst="rightArrow">
            <a:avLst>
              <a:gd name="adj1" fmla="val 32000"/>
              <a:gd name="adj2" fmla="val 90904"/>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
        <p:nvSpPr>
          <p:cNvPr id="261" name="Arrow"/>
          <p:cNvSpPr/>
          <p:nvPr/>
        </p:nvSpPr>
        <p:spPr>
          <a:xfrm>
            <a:off x="9299147" y="6014187"/>
            <a:ext cx="2000105" cy="1687626"/>
          </a:xfrm>
          <a:prstGeom prst="rightArrow">
            <a:avLst>
              <a:gd name="adj1" fmla="val 32000"/>
              <a:gd name="adj2" fmla="val 66861"/>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
        <p:nvSpPr>
          <p:cNvPr id="262" name="Arrow"/>
          <p:cNvSpPr/>
          <p:nvPr/>
        </p:nvSpPr>
        <p:spPr>
          <a:xfrm>
            <a:off x="15581732" y="5830775"/>
            <a:ext cx="2366931" cy="2054450"/>
          </a:xfrm>
          <a:prstGeom prst="rightArrow">
            <a:avLst>
              <a:gd name="adj1" fmla="val 32000"/>
              <a:gd name="adj2" fmla="val 64000"/>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Apache Nifi Flow"/>
          <p:cNvSpPr txBox="1">
            <a:spLocks noGrp="1"/>
          </p:cNvSpPr>
          <p:nvPr>
            <p:ph type="title"/>
          </p:nvPr>
        </p:nvSpPr>
        <p:spPr>
          <a:prstGeom prst="rect">
            <a:avLst/>
          </a:prstGeom>
        </p:spPr>
        <p:txBody>
          <a:bodyPr/>
          <a:lstStyle/>
          <a:p>
            <a:pPr>
              <a:defRPr>
                <a:ln>
                  <a:noFill/>
                </a:ln>
                <a:effectLst/>
              </a:defRPr>
            </a:pPr>
            <a:r>
              <a:t>Apache Nifi Flow</a:t>
            </a:r>
          </a:p>
        </p:txBody>
      </p:sp>
      <p:pic>
        <p:nvPicPr>
          <p:cNvPr id="265" name="Screenshot 2024-02-24 at 10.38.00 AM.png" descr="Screenshot 2024-02-24 at 10.38.00 AM.png"/>
          <p:cNvPicPr>
            <a:picLocks noChangeAspect="1"/>
          </p:cNvPicPr>
          <p:nvPr/>
        </p:nvPicPr>
        <p:blipFill>
          <a:blip r:embed="rId2"/>
          <a:srcRect t="20520"/>
          <a:stretch>
            <a:fillRect/>
          </a:stretch>
        </p:blipFill>
        <p:spPr>
          <a:xfrm>
            <a:off x="2799556" y="4140201"/>
            <a:ext cx="18784757" cy="9331286"/>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Publisher Topic &amp; Consumer Topic"/>
          <p:cNvSpPr txBox="1">
            <a:spLocks noGrp="1"/>
          </p:cNvSpPr>
          <p:nvPr>
            <p:ph type="title"/>
          </p:nvPr>
        </p:nvSpPr>
        <p:spPr>
          <a:prstGeom prst="rect">
            <a:avLst/>
          </a:prstGeom>
        </p:spPr>
        <p:txBody>
          <a:bodyPr/>
          <a:lstStyle/>
          <a:p>
            <a:pPr>
              <a:defRPr>
                <a:ln>
                  <a:noFill/>
                </a:ln>
                <a:effectLst/>
              </a:defRPr>
            </a:pPr>
            <a:r>
              <a:t>Publisher Topic &amp; Consumer Topic</a:t>
            </a:r>
          </a:p>
        </p:txBody>
      </p:sp>
      <p:pic>
        <p:nvPicPr>
          <p:cNvPr id="268" name="Screenshot 2024-02-24 at 10.54.18 AM.png" descr="Screenshot 2024-02-24 at 10.54.18 AM.png"/>
          <p:cNvPicPr>
            <a:picLocks noChangeAspect="1"/>
          </p:cNvPicPr>
          <p:nvPr/>
        </p:nvPicPr>
        <p:blipFill>
          <a:blip r:embed="rId2"/>
          <a:srcRect b="64200"/>
          <a:stretch>
            <a:fillRect/>
          </a:stretch>
        </p:blipFill>
        <p:spPr>
          <a:xfrm>
            <a:off x="2760662" y="4140201"/>
            <a:ext cx="18862851" cy="4220513"/>
          </a:xfrm>
          <a:prstGeom prst="rect">
            <a:avLst/>
          </a:prstGeom>
          <a:ln w="12700">
            <a:miter lim="400000"/>
          </a:ln>
        </p:spPr>
      </p:pic>
      <p:pic>
        <p:nvPicPr>
          <p:cNvPr id="269" name="Screenshot 2024-02-24 at 10.53.58 AM.png" descr="Screenshot 2024-02-24 at 10.53.58 AM.png"/>
          <p:cNvPicPr>
            <a:picLocks noChangeAspect="1"/>
          </p:cNvPicPr>
          <p:nvPr/>
        </p:nvPicPr>
        <p:blipFill>
          <a:blip r:embed="rId3"/>
          <a:srcRect b="68369"/>
          <a:stretch>
            <a:fillRect/>
          </a:stretch>
        </p:blipFill>
        <p:spPr>
          <a:xfrm>
            <a:off x="2763638" y="8556968"/>
            <a:ext cx="18288001" cy="3615362"/>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Music Genre Classification"/>
          <p:cNvSpPr txBox="1">
            <a:spLocks noGrp="1"/>
          </p:cNvSpPr>
          <p:nvPr>
            <p:ph type="title"/>
          </p:nvPr>
        </p:nvSpPr>
        <p:spPr>
          <a:prstGeom prst="rect">
            <a:avLst/>
          </a:prstGeom>
        </p:spPr>
        <p:txBody>
          <a:bodyPr/>
          <a:lstStyle>
            <a:lvl1pPr>
              <a:defRPr spc="-200"/>
            </a:lvl1pPr>
          </a:lstStyle>
          <a:p>
            <a:pPr>
              <a:defRPr>
                <a:ln>
                  <a:noFill/>
                </a:ln>
                <a:effectLst/>
              </a:defRPr>
            </a:pPr>
            <a:r>
              <a:t>Real Time Music Recommendation System</a:t>
            </a:r>
          </a:p>
        </p:txBody>
      </p:sp>
      <p:sp>
        <p:nvSpPr>
          <p:cNvPr id="157" name="Genre’s are style or categories of art or music and are one of the key features that categorise music…"/>
          <p:cNvSpPr txBox="1">
            <a:spLocks noGrp="1"/>
          </p:cNvSpPr>
          <p:nvPr>
            <p:ph type="body" idx="1"/>
          </p:nvPr>
        </p:nvSpPr>
        <p:spPr>
          <a:prstGeom prst="rect">
            <a:avLst/>
          </a:prstGeom>
        </p:spPr>
        <p:txBody>
          <a:bodyPr>
            <a:normAutofit lnSpcReduction="10000"/>
          </a:bodyPr>
          <a:lstStyle/>
          <a:p>
            <a:pPr marL="599114" indent="-599114" defTabSz="608476">
              <a:spcBef>
                <a:spcPts val="4200"/>
              </a:spcBef>
              <a:buBlip>
                <a:blip r:embed="rId2"/>
              </a:buBlip>
              <a:defRPr sz="3367">
                <a:ln>
                  <a:noFill/>
                </a:ln>
                <a:effectLst/>
              </a:defRPr>
            </a:pPr>
            <a:r>
              <a:t>Music recommendation systems play a vital role in the digital music landscape, offering personalized suggestions to users based on their preferences, listening history, and behavior. These systems leverage various algorithms and techniques to analyze vast amounts of music data and provide tailored recommendations to users in Real TIme.</a:t>
            </a:r>
          </a:p>
          <a:p>
            <a:pPr marL="599114" indent="-599114" defTabSz="608476">
              <a:spcBef>
                <a:spcPts val="4200"/>
              </a:spcBef>
              <a:buBlip>
                <a:blip r:embed="rId2"/>
              </a:buBlip>
              <a:defRPr sz="3367">
                <a:ln>
                  <a:noFill/>
                </a:ln>
                <a:solidFill>
                  <a:srgbClr val="5C0701"/>
                </a:solidFill>
                <a:effectLst/>
              </a:defRPr>
            </a:pPr>
            <a:r>
              <a:t>Where can this be helpful?</a:t>
            </a:r>
          </a:p>
          <a:p>
            <a:pPr marL="599114" indent="-599114" defTabSz="608476">
              <a:spcBef>
                <a:spcPts val="4200"/>
              </a:spcBef>
              <a:buBlip>
                <a:blip r:embed="rId2"/>
              </a:buBlip>
              <a:defRPr sz="3367">
                <a:ln>
                  <a:noFill/>
                </a:ln>
                <a:effectLst/>
              </a:defRPr>
            </a:pPr>
            <a:r>
              <a:t>Digital streaming platforms, such as Soundcloud, Spotify, and YouTube music have drawn the interest of a great number of people, together with digital growth and the sharing of revenue from the music industry, worldwide. This demanding market, in which sustainability is challenging even for top companies, has left music service owners conscious that they need to supply their customers with not only a wide range of audio songs, but also more customized and sophisticated digital offerings on a regular basis.Nowadays an enormous number of several types of music are released each day. Managing or classifying this vast number of music manually is difficult. Machine learning models give various classification techniques for the classification of music into different genres.</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Kafka Consumer Topic Logs"/>
          <p:cNvSpPr txBox="1">
            <a:spLocks noGrp="1"/>
          </p:cNvSpPr>
          <p:nvPr>
            <p:ph type="title"/>
          </p:nvPr>
        </p:nvSpPr>
        <p:spPr>
          <a:prstGeom prst="rect">
            <a:avLst/>
          </a:prstGeom>
        </p:spPr>
        <p:txBody>
          <a:bodyPr/>
          <a:lstStyle/>
          <a:p>
            <a:pPr>
              <a:defRPr>
                <a:ln>
                  <a:noFill/>
                </a:ln>
                <a:effectLst/>
              </a:defRPr>
            </a:pPr>
            <a:r>
              <a:t>Kafka Consumer Topic Logs</a:t>
            </a:r>
          </a:p>
        </p:txBody>
      </p:sp>
      <p:pic>
        <p:nvPicPr>
          <p:cNvPr id="272" name="Screenshot 2024-02-24 at 2.55.57 PM.png" descr="Screenshot 2024-02-24 at 2.55.57 PM.png"/>
          <p:cNvPicPr>
            <a:picLocks noChangeAspect="1"/>
          </p:cNvPicPr>
          <p:nvPr/>
        </p:nvPicPr>
        <p:blipFill>
          <a:blip r:embed="rId2"/>
          <a:srcRect b="37451"/>
          <a:stretch>
            <a:fillRect/>
          </a:stretch>
        </p:blipFill>
        <p:spPr>
          <a:xfrm>
            <a:off x="1009848" y="4140201"/>
            <a:ext cx="22364284" cy="8742770"/>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Kafka Consumer Logs and Query"/>
          <p:cNvSpPr txBox="1">
            <a:spLocks noGrp="1"/>
          </p:cNvSpPr>
          <p:nvPr>
            <p:ph type="title"/>
          </p:nvPr>
        </p:nvSpPr>
        <p:spPr>
          <a:prstGeom prst="rect">
            <a:avLst/>
          </a:prstGeom>
        </p:spPr>
        <p:txBody>
          <a:bodyPr/>
          <a:lstStyle/>
          <a:p>
            <a:pPr>
              <a:defRPr>
                <a:ln>
                  <a:noFill/>
                </a:ln>
                <a:effectLst/>
              </a:defRPr>
            </a:pPr>
            <a:r>
              <a:t>Kafka Consumer Logs and Query</a:t>
            </a:r>
          </a:p>
        </p:txBody>
      </p:sp>
      <p:sp>
        <p:nvSpPr>
          <p:cNvPr id="275" name="We subscribe to a Kafka topic where new music records are published.…"/>
          <p:cNvSpPr txBox="1"/>
          <p:nvPr/>
        </p:nvSpPr>
        <p:spPr>
          <a:xfrm>
            <a:off x="2262049" y="4451350"/>
            <a:ext cx="19859902" cy="4813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457199" indent="-317499" algn="l" defTabSz="457200">
              <a:buClr>
                <a:srgbClr val="ECECEC"/>
              </a:buClr>
              <a:buSzPct val="100000"/>
              <a:buFont typeface="Helvetica"/>
              <a:buChar char="•"/>
              <a:defRPr sz="4400">
                <a:solidFill>
                  <a:srgbClr val="ECECEC"/>
                </a:solidFill>
              </a:defRPr>
            </a:pPr>
            <a:r>
              <a:t>We subscribe to a Kafka topic where new music records are published.</a:t>
            </a:r>
          </a:p>
          <a:p>
            <a:pPr marL="457199" indent="-317499" algn="l" defTabSz="457200">
              <a:buClr>
                <a:srgbClr val="ECECEC"/>
              </a:buClr>
              <a:buSzPct val="100000"/>
              <a:buFont typeface="Helvetica"/>
              <a:buChar char="•"/>
              <a:defRPr sz="4400">
                <a:solidFill>
                  <a:srgbClr val="ECECEC"/>
                </a:solidFill>
              </a:defRPr>
            </a:pPr>
            <a:r>
              <a:t>We parse each incoming record (after converting plain/text  in JSON format) to extract fields such as "releaseDate" and "popularity".</a:t>
            </a:r>
          </a:p>
          <a:p>
            <a:pPr marL="457199" indent="-317499" algn="l" defTabSz="457200">
              <a:buClr>
                <a:srgbClr val="ECECEC"/>
              </a:buClr>
              <a:buSzPct val="100000"/>
              <a:buFont typeface="Helvetica"/>
              <a:buChar char="•"/>
              <a:defRPr sz="4400">
                <a:solidFill>
                  <a:srgbClr val="ECECEC"/>
                </a:solidFill>
              </a:defRPr>
            </a:pPr>
            <a:r>
              <a:t>We apply filters to check if the song is newly released and if it's popular enough based on the parsed fields.</a:t>
            </a:r>
          </a:p>
          <a:p>
            <a:pPr marL="457199" indent="-317499" algn="l" defTabSz="457200">
              <a:buClr>
                <a:srgbClr val="ECECEC"/>
              </a:buClr>
              <a:buSzPct val="100000"/>
              <a:buFont typeface="Helvetica"/>
              <a:buChar char="•"/>
              <a:defRPr sz="4400">
                <a:solidFill>
                  <a:srgbClr val="ECECEC"/>
                </a:solidFill>
              </a:defRPr>
            </a:pPr>
            <a:r>
              <a:t>If a record passes both filters, we process it accordingly (in this case, simply printing it out).</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BA8A86-1E5E-810B-A564-0BD98233ADDF}"/>
              </a:ext>
            </a:extLst>
          </p:cNvPr>
          <p:cNvSpPr txBox="1"/>
          <p:nvPr/>
        </p:nvSpPr>
        <p:spPr>
          <a:xfrm>
            <a:off x="238539" y="318052"/>
            <a:ext cx="5088835" cy="902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Visualization:</a:t>
            </a:r>
          </a:p>
        </p:txBody>
      </p:sp>
      <p:pic>
        <p:nvPicPr>
          <p:cNvPr id="3" name="Picture 2">
            <a:extLst>
              <a:ext uri="{FF2B5EF4-FFF2-40B4-BE49-F238E27FC236}">
                <a16:creationId xmlns:a16="http://schemas.microsoft.com/office/drawing/2014/main" id="{414CDC7F-89AD-11B4-CD4C-9FD24A788CCE}"/>
              </a:ext>
            </a:extLst>
          </p:cNvPr>
          <p:cNvPicPr>
            <a:picLocks noChangeAspect="1"/>
          </p:cNvPicPr>
          <p:nvPr/>
        </p:nvPicPr>
        <p:blipFill>
          <a:blip r:embed="rId2"/>
          <a:stretch>
            <a:fillRect/>
          </a:stretch>
        </p:blipFill>
        <p:spPr>
          <a:xfrm>
            <a:off x="907775" y="1414637"/>
            <a:ext cx="23098539" cy="11983311"/>
          </a:xfrm>
          <a:prstGeom prst="rect">
            <a:avLst/>
          </a:prstGeom>
        </p:spPr>
      </p:pic>
    </p:spTree>
    <p:extLst>
      <p:ext uri="{BB962C8B-B14F-4D97-AF65-F5344CB8AC3E}">
        <p14:creationId xmlns:p14="http://schemas.microsoft.com/office/powerpoint/2010/main" val="357257344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TextBox 4"/>
          <p:cNvSpPr txBox="1"/>
          <p:nvPr/>
        </p:nvSpPr>
        <p:spPr>
          <a:xfrm>
            <a:off x="1669225" y="1237127"/>
            <a:ext cx="21888228" cy="108127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lgn="l" defTabSz="914400">
              <a:defRPr sz="5600" b="1">
                <a:solidFill>
                  <a:srgbClr val="ECECEC"/>
                </a:solidFill>
                <a:latin typeface="Söhne"/>
                <a:ea typeface="Söhne"/>
                <a:cs typeface="Söhne"/>
                <a:sym typeface="Söhne"/>
              </a:defRPr>
            </a:pPr>
            <a:r>
              <a:t>Streamlit for User Interface:</a:t>
            </a:r>
            <a:endParaRPr>
              <a:solidFill>
                <a:srgbClr val="FFFFFF"/>
              </a:solidFill>
            </a:endParaRPr>
          </a:p>
          <a:p>
            <a:pPr algn="l" defTabSz="914400">
              <a:defRPr sz="5600" b="1">
                <a:solidFill>
                  <a:srgbClr val="ECECEC"/>
                </a:solidFill>
                <a:latin typeface="Söhne"/>
                <a:ea typeface="Söhne"/>
                <a:cs typeface="Söhne"/>
                <a:sym typeface="Söhne"/>
              </a:defRPr>
            </a:pPr>
            <a:endParaRPr>
              <a:solidFill>
                <a:srgbClr val="FFFFFF"/>
              </a:solidFill>
            </a:endParaRPr>
          </a:p>
          <a:p>
            <a:pPr algn="l" defTabSz="914400">
              <a:defRPr sz="4000" b="1">
                <a:solidFill>
                  <a:srgbClr val="ECECEC"/>
                </a:solidFill>
                <a:latin typeface="Söhne"/>
                <a:ea typeface="Söhne"/>
                <a:cs typeface="Söhne"/>
                <a:sym typeface="Söhne"/>
              </a:defRPr>
            </a:pPr>
            <a:r>
              <a:t>Design:</a:t>
            </a:r>
            <a:endParaRPr>
              <a:solidFill>
                <a:srgbClr val="FFFFFF"/>
              </a:solidFill>
            </a:endParaRPr>
          </a:p>
          <a:p>
            <a:pPr algn="l" defTabSz="914400">
              <a:defRPr sz="4000" b="1">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The user interface is designed to be intuitive and user-friendly.</a:t>
            </a:r>
            <a:endParaRPr>
              <a:solidFill>
                <a:srgbClr val="FFFFFF"/>
              </a:solidFill>
            </a:endParaRPr>
          </a:p>
          <a:p>
            <a:pPr algn="l" defTabSz="914400">
              <a:defRPr sz="3600">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It features search functionality, personalized recommendations, and playlist creation.</a:t>
            </a:r>
            <a:endParaRPr>
              <a:solidFill>
                <a:srgbClr val="FFFFFF"/>
              </a:solidFill>
            </a:endParaRPr>
          </a:p>
          <a:p>
            <a:pPr algn="l" defTabSz="914400">
              <a:defRPr sz="3600" b="1">
                <a:solidFill>
                  <a:srgbClr val="ECECEC"/>
                </a:solidFill>
                <a:latin typeface="Söhne"/>
                <a:ea typeface="Söhne"/>
                <a:cs typeface="Söhne"/>
                <a:sym typeface="Söhne"/>
              </a:defRPr>
            </a:pPr>
            <a:endParaRPr>
              <a:solidFill>
                <a:srgbClr val="FFFFFF"/>
              </a:solidFill>
            </a:endParaRPr>
          </a:p>
          <a:p>
            <a:pPr algn="l" defTabSz="914400">
              <a:defRPr sz="4000" b="1">
                <a:solidFill>
                  <a:srgbClr val="ECECEC"/>
                </a:solidFill>
                <a:latin typeface="Söhne"/>
                <a:ea typeface="Söhne"/>
                <a:cs typeface="Söhne"/>
                <a:sym typeface="Söhne"/>
              </a:defRPr>
            </a:pPr>
            <a:r>
              <a:t>Features:</a:t>
            </a:r>
            <a:endParaRPr>
              <a:solidFill>
                <a:srgbClr val="FFFFFF"/>
              </a:solidFill>
            </a:endParaRPr>
          </a:p>
          <a:p>
            <a:pPr algn="l" defTabSz="914400">
              <a:defRPr sz="3600" b="1">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Users can search for songs, artists name .</a:t>
            </a: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Recommendations are displayed based on the user's preferences and cluster grouping and with album cover poster.</a:t>
            </a:r>
            <a:endParaRPr>
              <a:solidFill>
                <a:srgbClr val="FFFFFF"/>
              </a:solidFill>
            </a:endParaRPr>
          </a:p>
          <a:p>
            <a:pPr algn="l" defTabSz="914400">
              <a:defRPr sz="3600">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Playlists can be created, edited, and saved for future listening.</a:t>
            </a:r>
            <a:endParaRPr>
              <a:solidFill>
                <a:srgbClr val="FFFFFF"/>
              </a:solidFill>
            </a:endParaRPr>
          </a:p>
          <a:p>
            <a:pPr algn="l" defTabSz="914400">
              <a:defRPr sz="3600">
                <a:solidFill>
                  <a:srgbClr val="FFFFFF"/>
                </a:solidFill>
                <a:latin typeface="Söhne"/>
                <a:ea typeface="Söhne"/>
                <a:cs typeface="Söhne"/>
                <a:sym typeface="Söhne"/>
              </a:defRPr>
            </a:pPr>
            <a:br/>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1" name="Picture 2" descr="Picture 2"/>
          <p:cNvPicPr>
            <a:picLocks noChangeAspect="1"/>
          </p:cNvPicPr>
          <p:nvPr/>
        </p:nvPicPr>
        <p:blipFill>
          <a:blip r:embed="rId2"/>
          <a:stretch>
            <a:fillRect/>
          </a:stretch>
        </p:blipFill>
        <p:spPr>
          <a:xfrm>
            <a:off x="1398491" y="802880"/>
            <a:ext cx="21640803" cy="12070440"/>
          </a:xfrm>
          <a:prstGeom prst="rect">
            <a:avLst/>
          </a:prstGeom>
          <a:ln w="12700">
            <a:miter lim="400000"/>
          </a:ln>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3" name="Picture 2" descr="Picture 2"/>
          <p:cNvPicPr>
            <a:picLocks noChangeAspect="1"/>
          </p:cNvPicPr>
          <p:nvPr/>
        </p:nvPicPr>
        <p:blipFill>
          <a:blip r:embed="rId2"/>
          <a:stretch>
            <a:fillRect/>
          </a:stretch>
        </p:blipFill>
        <p:spPr>
          <a:xfrm>
            <a:off x="1089212" y="517108"/>
            <a:ext cx="22205577" cy="12681785"/>
          </a:xfrm>
          <a:prstGeom prst="rect">
            <a:avLst/>
          </a:prstGeom>
          <a:ln w="12700">
            <a:miter lim="400000"/>
          </a:ln>
        </p:spPr>
      </p:pic>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extBox 5"/>
          <p:cNvSpPr txBox="1"/>
          <p:nvPr/>
        </p:nvSpPr>
        <p:spPr>
          <a:xfrm>
            <a:off x="1758873" y="1344703"/>
            <a:ext cx="19951852" cy="108127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lgn="l" defTabSz="914400">
              <a:defRPr sz="5600" b="1">
                <a:solidFill>
                  <a:srgbClr val="ECECEC"/>
                </a:solidFill>
                <a:latin typeface="Söhne"/>
                <a:ea typeface="Söhne"/>
                <a:cs typeface="Söhne"/>
                <a:sym typeface="Söhne"/>
              </a:defRPr>
            </a:pPr>
            <a:r>
              <a:t>Conclusion:</a:t>
            </a:r>
            <a:endParaRPr>
              <a:solidFill>
                <a:srgbClr val="FFFFFF"/>
              </a:solidFill>
            </a:endParaRPr>
          </a:p>
          <a:p>
            <a:pPr algn="l" defTabSz="914400">
              <a:defRPr sz="5600" b="1">
                <a:solidFill>
                  <a:srgbClr val="ECECEC"/>
                </a:solidFill>
                <a:latin typeface="Söhne"/>
                <a:ea typeface="Söhne"/>
                <a:cs typeface="Söhne"/>
                <a:sym typeface="Söhne"/>
              </a:defRPr>
            </a:pPr>
            <a:endParaRPr>
              <a:solidFill>
                <a:srgbClr val="FFFFFF"/>
              </a:solidFill>
            </a:endParaRPr>
          </a:p>
          <a:p>
            <a:pPr algn="l" defTabSz="914400">
              <a:defRPr sz="4000" b="1">
                <a:solidFill>
                  <a:srgbClr val="ECECEC"/>
                </a:solidFill>
                <a:latin typeface="Söhne"/>
                <a:ea typeface="Söhne"/>
                <a:cs typeface="Söhne"/>
                <a:sym typeface="Söhne"/>
              </a:defRPr>
            </a:pPr>
            <a:r>
              <a:t>Summary of Findings:</a:t>
            </a:r>
            <a:endParaRPr>
              <a:solidFill>
                <a:srgbClr val="FFFFFF"/>
              </a:solidFill>
            </a:endParaRPr>
          </a:p>
          <a:p>
            <a:pPr algn="l" defTabSz="914400">
              <a:defRPr sz="3600" b="1">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The music recommendation system successfully employs content-based filtering.</a:t>
            </a: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Users benefit from personalized music suggestions based on their preferences.</a:t>
            </a: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Streamlit provides an intuitive interface for easy interaction.</a:t>
            </a: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 MongoDB and Kafka ensure efficient data storage and real-time messaging.</a:t>
            </a:r>
            <a:endParaRPr>
              <a:solidFill>
                <a:srgbClr val="FFFFFF"/>
              </a:solidFill>
            </a:endParaRPr>
          </a:p>
          <a:p>
            <a:pPr algn="l" defTabSz="914400">
              <a:defRPr sz="4000" b="1">
                <a:solidFill>
                  <a:srgbClr val="ECECEC"/>
                </a:solidFill>
                <a:latin typeface="Söhne"/>
                <a:ea typeface="Söhne"/>
                <a:cs typeface="Söhne"/>
                <a:sym typeface="Söhne"/>
              </a:defRPr>
            </a:pPr>
            <a:endParaRPr>
              <a:solidFill>
                <a:srgbClr val="FFFFFF"/>
              </a:solidFill>
            </a:endParaRPr>
          </a:p>
          <a:p>
            <a:pPr algn="l" defTabSz="914400">
              <a:defRPr sz="4000" b="1">
                <a:solidFill>
                  <a:srgbClr val="ECECEC"/>
                </a:solidFill>
                <a:latin typeface="Söhne"/>
                <a:ea typeface="Söhne"/>
                <a:cs typeface="Söhne"/>
                <a:sym typeface="Söhne"/>
              </a:defRPr>
            </a:pPr>
            <a:r>
              <a:t>Future Improvements</a:t>
            </a:r>
            <a:endParaRPr>
              <a:solidFill>
                <a:srgbClr val="FFFFFF"/>
              </a:solidFill>
            </a:endParaRPr>
          </a:p>
          <a:p>
            <a:pPr algn="l" defTabSz="914400">
              <a:defRPr sz="3600" b="1">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Enhancements to recommendation algorithms for more accurate suggestions.</a:t>
            </a: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Integration of collaborative filtering for diverse music recommendations.</a:t>
            </a:r>
            <a:endParaRPr>
              <a:solidFill>
                <a:srgbClr val="FFFFFF"/>
              </a:solidFill>
            </a:endParaRPr>
          </a:p>
          <a:p>
            <a:pPr algn="l" defTabSz="914400">
              <a:defRPr sz="3600">
                <a:solidFill>
                  <a:srgbClr val="ECECEC"/>
                </a:solidFill>
                <a:latin typeface="Söhne"/>
                <a:ea typeface="Söhne"/>
                <a:cs typeface="Söhne"/>
                <a:sym typeface="Söhne"/>
              </a:defRPr>
            </a:pPr>
            <a:endParaRPr>
              <a:solidFill>
                <a:srgbClr val="FFFFFF"/>
              </a:solidFill>
            </a:endParaRPr>
          </a:p>
          <a:p>
            <a:pPr algn="l" defTabSz="914400">
              <a:buSzPct val="100000"/>
              <a:buFont typeface="Arial"/>
              <a:buChar char="•"/>
              <a:defRPr sz="3600">
                <a:solidFill>
                  <a:srgbClr val="ECECEC"/>
                </a:solidFill>
                <a:latin typeface="Söhne"/>
                <a:ea typeface="Söhne"/>
                <a:cs typeface="Söhne"/>
                <a:sym typeface="Söhne"/>
              </a:defRPr>
            </a:pPr>
            <a:r>
              <a:t>Mobile app development for on-the-go music discovery.</a:t>
            </a:r>
            <a:endParaRPr>
              <a:solidFill>
                <a:srgbClr val="FFFFFF"/>
              </a:solidFill>
            </a:endParaRPr>
          </a:p>
          <a:p>
            <a:pPr algn="l" defTabSz="914400">
              <a:defRPr sz="3600">
                <a:solidFill>
                  <a:srgbClr val="FFFFFF"/>
                </a:solidFill>
                <a:latin typeface="Calisto MT"/>
                <a:ea typeface="Calisto MT"/>
                <a:cs typeface="Calisto MT"/>
                <a:sym typeface="Calisto MT"/>
              </a:defRPr>
            </a:pPr>
            <a:b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Objectives"/>
          <p:cNvSpPr txBox="1">
            <a:spLocks noGrp="1"/>
          </p:cNvSpPr>
          <p:nvPr>
            <p:ph type="title"/>
          </p:nvPr>
        </p:nvSpPr>
        <p:spPr>
          <a:prstGeom prst="rect">
            <a:avLst/>
          </a:prstGeom>
        </p:spPr>
        <p:txBody>
          <a:bodyPr/>
          <a:lstStyle>
            <a:lvl1pPr>
              <a:defRPr spc="-200"/>
            </a:lvl1pPr>
          </a:lstStyle>
          <a:p>
            <a:pPr>
              <a:defRPr>
                <a:ln>
                  <a:noFill/>
                </a:ln>
                <a:effectLst/>
              </a:defRPr>
            </a:pPr>
            <a:r>
              <a:t>Objectives</a:t>
            </a:r>
          </a:p>
        </p:txBody>
      </p:sp>
      <p:sp>
        <p:nvSpPr>
          <p:cNvPr id="160" name="How to classify audio files by music genre…"/>
          <p:cNvSpPr txBox="1">
            <a:spLocks noGrp="1"/>
          </p:cNvSpPr>
          <p:nvPr>
            <p:ph type="body" idx="1"/>
          </p:nvPr>
        </p:nvSpPr>
        <p:spPr>
          <a:prstGeom prst="rect">
            <a:avLst/>
          </a:prstGeom>
        </p:spPr>
        <p:txBody>
          <a:bodyPr/>
          <a:lstStyle/>
          <a:p>
            <a:pPr marL="609600" indent="-609600" defTabSz="619125">
              <a:spcBef>
                <a:spcPts val="4400"/>
              </a:spcBef>
              <a:buBlip>
                <a:blip r:embed="rId2"/>
              </a:buBlip>
              <a:defRPr sz="3450">
                <a:ln>
                  <a:noFill/>
                </a:ln>
                <a:effectLst/>
              </a:defRPr>
            </a:pPr>
            <a:r>
              <a:t>Converting audio file data into Digital format and extracting features like</a:t>
            </a:r>
            <a:r>
              <a:rPr>
                <a:solidFill>
                  <a:srgbClr val="E8C9BB"/>
                </a:solidFill>
              </a:rPr>
              <a:t> ‘</a:t>
            </a:r>
            <a:r>
              <a:t>Danceability</a:t>
            </a:r>
            <a:r>
              <a:rPr>
                <a:solidFill>
                  <a:srgbClr val="E8C9BB"/>
                </a:solidFill>
              </a:rPr>
              <a:t>’</a:t>
            </a:r>
            <a:r>
              <a:rPr>
                <a:solidFill>
                  <a:srgbClr val="B4B4B4"/>
                </a:solidFill>
              </a:rPr>
              <a:t>,</a:t>
            </a:r>
            <a:r>
              <a:rPr>
                <a:solidFill>
                  <a:srgbClr val="DADADA"/>
                </a:solidFill>
              </a:rPr>
              <a:t> </a:t>
            </a:r>
            <a:r>
              <a:rPr>
                <a:solidFill>
                  <a:srgbClr val="E8C9BB"/>
                </a:solidFill>
              </a:rPr>
              <a:t>'</a:t>
            </a:r>
            <a:r>
              <a:t>Energy</a:t>
            </a:r>
            <a:r>
              <a:rPr>
                <a:solidFill>
                  <a:srgbClr val="E8C9BB"/>
                </a:solidFill>
              </a:rPr>
              <a:t>'</a:t>
            </a:r>
            <a:r>
              <a:rPr>
                <a:solidFill>
                  <a:srgbClr val="B4B4B4"/>
                </a:solidFill>
              </a:rPr>
              <a:t>,</a:t>
            </a:r>
            <a:r>
              <a:rPr>
                <a:solidFill>
                  <a:srgbClr val="DADADA"/>
                </a:solidFill>
              </a:rPr>
              <a:t> </a:t>
            </a:r>
            <a:r>
              <a:rPr>
                <a:solidFill>
                  <a:srgbClr val="E8C9BB"/>
                </a:solidFill>
              </a:rPr>
              <a:t>'</a:t>
            </a:r>
            <a:r>
              <a:t>Key</a:t>
            </a:r>
            <a:r>
              <a:rPr>
                <a:solidFill>
                  <a:srgbClr val="E8C9BB"/>
                </a:solidFill>
              </a:rPr>
              <a:t>'</a:t>
            </a:r>
            <a:r>
              <a:rPr>
                <a:solidFill>
                  <a:srgbClr val="B4B4B4"/>
                </a:solidFill>
              </a:rPr>
              <a:t>,</a:t>
            </a:r>
            <a:r>
              <a:rPr>
                <a:solidFill>
                  <a:srgbClr val="DADADA"/>
                </a:solidFill>
              </a:rPr>
              <a:t> </a:t>
            </a:r>
            <a:r>
              <a:rPr>
                <a:solidFill>
                  <a:srgbClr val="E8C9BB"/>
                </a:solidFill>
              </a:rPr>
              <a:t>'</a:t>
            </a:r>
            <a:r>
              <a:t>Loudness</a:t>
            </a:r>
            <a:r>
              <a:rPr>
                <a:solidFill>
                  <a:srgbClr val="E8C9BB"/>
                </a:solidFill>
              </a:rPr>
              <a:t>'</a:t>
            </a:r>
            <a:r>
              <a:rPr>
                <a:solidFill>
                  <a:srgbClr val="B4B4B4"/>
                </a:solidFill>
              </a:rPr>
              <a:t>,</a:t>
            </a:r>
            <a:r>
              <a:rPr>
                <a:solidFill>
                  <a:srgbClr val="DADADA"/>
                </a:solidFill>
              </a:rPr>
              <a:t> </a:t>
            </a:r>
            <a:r>
              <a:rPr>
                <a:solidFill>
                  <a:srgbClr val="E8C9BB"/>
                </a:solidFill>
              </a:rPr>
              <a:t>'</a:t>
            </a:r>
            <a:r>
              <a:t>Mode</a:t>
            </a:r>
            <a:r>
              <a:rPr>
                <a:solidFill>
                  <a:srgbClr val="E8C9BB"/>
                </a:solidFill>
              </a:rPr>
              <a:t>'</a:t>
            </a:r>
            <a:r>
              <a:rPr>
                <a:solidFill>
                  <a:srgbClr val="B4B4B4"/>
                </a:solidFill>
              </a:rPr>
              <a:t>,</a:t>
            </a:r>
            <a:r>
              <a:rPr>
                <a:solidFill>
                  <a:srgbClr val="DADADA"/>
                </a:solidFill>
              </a:rPr>
              <a:t> </a:t>
            </a:r>
            <a:r>
              <a:rPr>
                <a:solidFill>
                  <a:srgbClr val="E8C9BB"/>
                </a:solidFill>
              </a:rPr>
              <a:t>‘</a:t>
            </a:r>
            <a:r>
              <a:t>Speechiness</a:t>
            </a:r>
            <a:r>
              <a:rPr>
                <a:solidFill>
                  <a:srgbClr val="E8C9BB"/>
                </a:solidFill>
              </a:rPr>
              <a:t>’</a:t>
            </a:r>
            <a:r>
              <a:rPr>
                <a:solidFill>
                  <a:srgbClr val="B4B4B4"/>
                </a:solidFill>
              </a:rPr>
              <a:t>,’</a:t>
            </a:r>
            <a:r>
              <a:rPr>
                <a:solidFill>
                  <a:srgbClr val="DADADA"/>
                </a:solidFill>
              </a:rPr>
              <a:t> </a:t>
            </a:r>
            <a:r>
              <a:t>Acousticness</a:t>
            </a:r>
            <a:r>
              <a:rPr>
                <a:solidFill>
                  <a:srgbClr val="E8C9BB"/>
                </a:solidFill>
              </a:rPr>
              <a:t>'</a:t>
            </a:r>
            <a:r>
              <a:rPr>
                <a:solidFill>
                  <a:srgbClr val="B4B4B4"/>
                </a:solidFill>
              </a:rPr>
              <a:t>,</a:t>
            </a:r>
            <a:r>
              <a:rPr>
                <a:solidFill>
                  <a:srgbClr val="DADADA"/>
                </a:solidFill>
              </a:rPr>
              <a:t> </a:t>
            </a:r>
            <a:r>
              <a:rPr>
                <a:solidFill>
                  <a:srgbClr val="E8C9BB"/>
                </a:solidFill>
              </a:rPr>
              <a:t>'</a:t>
            </a:r>
            <a:r>
              <a:t>Instrumentalness</a:t>
            </a:r>
            <a:r>
              <a:rPr>
                <a:solidFill>
                  <a:srgbClr val="E8C9BB"/>
                </a:solidFill>
              </a:rPr>
              <a:t>'</a:t>
            </a:r>
            <a:r>
              <a:rPr>
                <a:solidFill>
                  <a:srgbClr val="B4B4B4"/>
                </a:solidFill>
              </a:rPr>
              <a:t>,</a:t>
            </a:r>
            <a:r>
              <a:rPr>
                <a:solidFill>
                  <a:srgbClr val="DADADA"/>
                </a:solidFill>
              </a:rPr>
              <a:t> </a:t>
            </a:r>
            <a:r>
              <a:rPr>
                <a:solidFill>
                  <a:srgbClr val="E8C9BB"/>
                </a:solidFill>
              </a:rPr>
              <a:t>'</a:t>
            </a:r>
            <a:r>
              <a:t>Liveness</a:t>
            </a:r>
            <a:r>
              <a:rPr>
                <a:solidFill>
                  <a:srgbClr val="E8C9BB"/>
                </a:solidFill>
              </a:rPr>
              <a:t>'</a:t>
            </a:r>
            <a:r>
              <a:rPr>
                <a:solidFill>
                  <a:srgbClr val="B4B4B4"/>
                </a:solidFill>
              </a:rPr>
              <a:t>,</a:t>
            </a:r>
            <a:r>
              <a:rPr>
                <a:solidFill>
                  <a:srgbClr val="DADADA"/>
                </a:solidFill>
              </a:rPr>
              <a:t> </a:t>
            </a:r>
            <a:r>
              <a:rPr>
                <a:solidFill>
                  <a:srgbClr val="E8C9BB"/>
                </a:solidFill>
              </a:rPr>
              <a:t>'</a:t>
            </a:r>
            <a:r>
              <a:t>Valence</a:t>
            </a:r>
            <a:r>
              <a:rPr>
                <a:solidFill>
                  <a:srgbClr val="E8C9BB"/>
                </a:solidFill>
              </a:rPr>
              <a:t>'</a:t>
            </a:r>
            <a:r>
              <a:rPr>
                <a:solidFill>
                  <a:srgbClr val="B4B4B4"/>
                </a:solidFill>
              </a:rPr>
              <a:t>,</a:t>
            </a:r>
            <a:r>
              <a:rPr>
                <a:solidFill>
                  <a:srgbClr val="DADADA"/>
                </a:solidFill>
              </a:rPr>
              <a:t> </a:t>
            </a:r>
            <a:r>
              <a:rPr>
                <a:solidFill>
                  <a:srgbClr val="E8C9BB"/>
                </a:solidFill>
              </a:rPr>
              <a:t>'</a:t>
            </a:r>
            <a:r>
              <a:t>Tempo</a:t>
            </a:r>
            <a:r>
              <a:rPr>
                <a:solidFill>
                  <a:srgbClr val="E8C9BB"/>
                </a:solidFill>
              </a:rPr>
              <a:t>'</a:t>
            </a:r>
            <a:r>
              <a:t> which ML algorithms can understand i.e. Numbers </a:t>
            </a:r>
          </a:p>
          <a:p>
            <a:pPr marL="609600" indent="-609600" defTabSz="619125">
              <a:spcBef>
                <a:spcPts val="4400"/>
              </a:spcBef>
              <a:buBlip>
                <a:blip r:embed="rId2"/>
              </a:buBlip>
              <a:defRPr sz="3750">
                <a:ln>
                  <a:noFill/>
                </a:ln>
                <a:effectLst/>
              </a:defRPr>
            </a:pPr>
            <a:r>
              <a:t>How can we leverage machine learning to recommend music based on content features i.e Training a Machine Learning model &amp; finding optimal k clusters to classify audio files</a:t>
            </a:r>
          </a:p>
          <a:p>
            <a:pPr marL="609600" indent="-609600" defTabSz="619125">
              <a:spcBef>
                <a:spcPts val="4400"/>
              </a:spcBef>
              <a:buBlip>
                <a:blip r:embed="rId2"/>
              </a:buBlip>
              <a:defRPr sz="3750">
                <a:ln>
                  <a:noFill/>
                </a:ln>
                <a:effectLst/>
              </a:defRPr>
            </a:pPr>
            <a:r>
              <a:t>Loading the Predicted data to MongoDb and kafka intergration to MongoDb</a:t>
            </a:r>
          </a:p>
          <a:p>
            <a:pPr marL="609600" indent="-609600" defTabSz="619125">
              <a:spcBef>
                <a:spcPts val="4400"/>
              </a:spcBef>
              <a:buBlip>
                <a:blip r:embed="rId2"/>
              </a:buBlip>
              <a:defRPr sz="3750">
                <a:ln>
                  <a:noFill/>
                </a:ln>
                <a:effectLst/>
              </a:defRPr>
            </a:pPr>
            <a:r>
              <a:t>Querying Kafka Consumer for Consumer based logs &amp; Recommendation such as Top Similar Songs, New hits, &amp; Collaborative filtering (is a popular technique used in music recommendation systems. It leverages the behavior and preferences of similar users to make recommendations. For example, if two users share similar listening habits and preferences, the system may recommend songs that one user has enjoyed to the other.)</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Key - Steps"/>
          <p:cNvSpPr txBox="1">
            <a:spLocks noGrp="1"/>
          </p:cNvSpPr>
          <p:nvPr>
            <p:ph type="title"/>
          </p:nvPr>
        </p:nvSpPr>
        <p:spPr>
          <a:prstGeom prst="rect">
            <a:avLst/>
          </a:prstGeom>
        </p:spPr>
        <p:txBody>
          <a:bodyPr/>
          <a:lstStyle>
            <a:lvl1pPr>
              <a:defRPr spc="-200"/>
            </a:lvl1pPr>
          </a:lstStyle>
          <a:p>
            <a:pPr>
              <a:defRPr>
                <a:ln>
                  <a:noFill/>
                </a:ln>
                <a:effectLst/>
              </a:defRPr>
            </a:pPr>
            <a:r>
              <a:t>Key - Steps</a:t>
            </a:r>
          </a:p>
        </p:txBody>
      </p:sp>
      <p:sp>
        <p:nvSpPr>
          <p:cNvPr id="163" name="1. Pre-Processing"/>
          <p:cNvSpPr txBox="1"/>
          <p:nvPr/>
        </p:nvSpPr>
        <p:spPr>
          <a:xfrm>
            <a:off x="808279" y="5805136"/>
            <a:ext cx="3321275"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1. Pre-Processing </a:t>
            </a:r>
          </a:p>
        </p:txBody>
      </p:sp>
      <p:sp>
        <p:nvSpPr>
          <p:cNvPr id="164" name="2. Feature Extraction"/>
          <p:cNvSpPr txBox="1"/>
          <p:nvPr/>
        </p:nvSpPr>
        <p:spPr>
          <a:xfrm>
            <a:off x="6271135" y="5805136"/>
            <a:ext cx="2851586"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2. Feature Extraction </a:t>
            </a:r>
          </a:p>
        </p:txBody>
      </p:sp>
      <p:sp>
        <p:nvSpPr>
          <p:cNvPr id="165" name="3. Building the machine learning model"/>
          <p:cNvSpPr txBox="1"/>
          <p:nvPr/>
        </p:nvSpPr>
        <p:spPr>
          <a:xfrm>
            <a:off x="11799551" y="5309575"/>
            <a:ext cx="3613638" cy="3232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3. Building the machine learning model</a:t>
            </a:r>
          </a:p>
        </p:txBody>
      </p:sp>
      <p:sp>
        <p:nvSpPr>
          <p:cNvPr id="166" name="4. Training and testing the machine learning model"/>
          <p:cNvSpPr txBox="1"/>
          <p:nvPr/>
        </p:nvSpPr>
        <p:spPr>
          <a:xfrm>
            <a:off x="18090018" y="3734776"/>
            <a:ext cx="4276186" cy="63823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4. Quering Kafka Consumer Logs using Pyspark-mongoDB &amp; Kafka Integration pipeline</a:t>
            </a:r>
          </a:p>
        </p:txBody>
      </p:sp>
      <p:sp>
        <p:nvSpPr>
          <p:cNvPr id="167" name="Arrow"/>
          <p:cNvSpPr/>
          <p:nvPr/>
        </p:nvSpPr>
        <p:spPr>
          <a:xfrm>
            <a:off x="4305980" y="6131333"/>
            <a:ext cx="1788730" cy="1096906"/>
          </a:xfrm>
          <a:prstGeom prst="rightArrow">
            <a:avLst>
              <a:gd name="adj1" fmla="val 32000"/>
              <a:gd name="adj2" fmla="val 90904"/>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
        <p:nvSpPr>
          <p:cNvPr id="168" name="Arrow"/>
          <p:cNvSpPr/>
          <p:nvPr/>
        </p:nvSpPr>
        <p:spPr>
          <a:xfrm>
            <a:off x="9299147" y="6014187"/>
            <a:ext cx="2000105" cy="1687626"/>
          </a:xfrm>
          <a:prstGeom prst="rightArrow">
            <a:avLst>
              <a:gd name="adj1" fmla="val 32000"/>
              <a:gd name="adj2" fmla="val 66861"/>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
        <p:nvSpPr>
          <p:cNvPr id="169" name="Arrow"/>
          <p:cNvSpPr/>
          <p:nvPr/>
        </p:nvSpPr>
        <p:spPr>
          <a:xfrm>
            <a:off x="15913487" y="5830775"/>
            <a:ext cx="2366931" cy="2054450"/>
          </a:xfrm>
          <a:prstGeom prst="rightArrow">
            <a:avLst>
              <a:gd name="adj1" fmla="val 32000"/>
              <a:gd name="adj2" fmla="val 64000"/>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Key - Steps"/>
          <p:cNvSpPr txBox="1">
            <a:spLocks noGrp="1"/>
          </p:cNvSpPr>
          <p:nvPr>
            <p:ph type="title"/>
          </p:nvPr>
        </p:nvSpPr>
        <p:spPr>
          <a:prstGeom prst="rect">
            <a:avLst/>
          </a:prstGeom>
        </p:spPr>
        <p:txBody>
          <a:bodyPr/>
          <a:lstStyle>
            <a:lvl1pPr>
              <a:defRPr spc="-200"/>
            </a:lvl1pPr>
          </a:lstStyle>
          <a:p>
            <a:pPr>
              <a:defRPr>
                <a:ln>
                  <a:noFill/>
                </a:ln>
                <a:effectLst/>
              </a:defRPr>
            </a:pPr>
            <a:r>
              <a:t>Key - Steps</a:t>
            </a:r>
          </a:p>
        </p:txBody>
      </p:sp>
      <p:sp>
        <p:nvSpPr>
          <p:cNvPr id="172" name="1. Pre-Processing"/>
          <p:cNvSpPr txBox="1"/>
          <p:nvPr/>
        </p:nvSpPr>
        <p:spPr>
          <a:xfrm>
            <a:off x="808279" y="5805136"/>
            <a:ext cx="3321275" cy="1657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a:solidFill>
                  <a:srgbClr val="EEEEEE"/>
                </a:solidFill>
                <a:latin typeface="Helvetica Neue Bold Condensed"/>
                <a:ea typeface="Helvetica Neue Bold Condensed"/>
                <a:cs typeface="Helvetica Neue Bold Condensed"/>
                <a:sym typeface="Helvetica Neue Bold Condensed"/>
              </a:defRPr>
            </a:lvl1pPr>
          </a:lstStyle>
          <a:p>
            <a:r>
              <a:t>1. Pre-Processing </a:t>
            </a:r>
          </a:p>
        </p:txBody>
      </p:sp>
      <p:sp>
        <p:nvSpPr>
          <p:cNvPr id="173" name="Arrow"/>
          <p:cNvSpPr/>
          <p:nvPr/>
        </p:nvSpPr>
        <p:spPr>
          <a:xfrm>
            <a:off x="4305980" y="6131333"/>
            <a:ext cx="1788730" cy="1096906"/>
          </a:xfrm>
          <a:prstGeom prst="rightArrow">
            <a:avLst>
              <a:gd name="adj1" fmla="val 32000"/>
              <a:gd name="adj2" fmla="val 90904"/>
            </a:avLst>
          </a:prstGeom>
          <a:blipFill>
            <a:blip r:embed="rId2"/>
          </a:blipFill>
          <a:ln w="12700">
            <a:miter lim="400000"/>
          </a:ln>
        </p:spPr>
        <p:txBody>
          <a:bodyPr lIns="50800" tIns="50800" rIns="50800" bIns="50800" anchor="ctr"/>
          <a:lstStyle/>
          <a:p>
            <a:pPr>
              <a:defRPr sz="4200">
                <a:solidFill>
                  <a:srgbClr val="EEEEEE"/>
                </a:solidFill>
                <a:effectLst>
                  <a:outerShdw blurRad="25400" dist="25400" dir="2388334" rotWithShape="0">
                    <a:srgbClr val="000000">
                      <a:alpha val="79310"/>
                    </a:srgbClr>
                  </a:outerShdw>
                </a:effectLst>
                <a:latin typeface="Helvetica Neue Bold Condensed"/>
                <a:ea typeface="Helvetica Neue Bold Condensed"/>
                <a:cs typeface="Helvetica Neue Bold Condensed"/>
                <a:sym typeface="Helvetica Neue Bold Condensed"/>
              </a:defRPr>
            </a:pPr>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Understanding Audio Data"/>
          <p:cNvSpPr txBox="1">
            <a:spLocks noGrp="1"/>
          </p:cNvSpPr>
          <p:nvPr>
            <p:ph type="title"/>
          </p:nvPr>
        </p:nvSpPr>
        <p:spPr>
          <a:xfrm>
            <a:off x="2381250" y="1074089"/>
            <a:ext cx="19621500" cy="2679701"/>
          </a:xfrm>
          <a:prstGeom prst="rect">
            <a:avLst/>
          </a:prstGeom>
        </p:spPr>
        <p:txBody>
          <a:bodyPr/>
          <a:lstStyle>
            <a:lvl1pPr>
              <a:defRPr spc="-200"/>
            </a:lvl1pPr>
          </a:lstStyle>
          <a:p>
            <a:pPr>
              <a:defRPr>
                <a:ln>
                  <a:noFill/>
                </a:ln>
                <a:effectLst/>
              </a:defRPr>
            </a:pPr>
            <a:r>
              <a:t>Understanding Audio Data</a:t>
            </a:r>
          </a:p>
        </p:txBody>
      </p:sp>
      <p:sp>
        <p:nvSpPr>
          <p:cNvPr id="176" name="SOUND - produced by vibration of objects , where vibrations determine                       oscillation of air molecules. Alternation of air pressure causes wave.…"/>
          <p:cNvSpPr txBox="1">
            <a:spLocks noGrp="1"/>
          </p:cNvSpPr>
          <p:nvPr>
            <p:ph type="body" sz="half" idx="1"/>
          </p:nvPr>
        </p:nvSpPr>
        <p:spPr>
          <a:xfrm>
            <a:off x="2374899" y="4584700"/>
            <a:ext cx="17463554" cy="3926703"/>
          </a:xfrm>
          <a:prstGeom prst="rect">
            <a:avLst/>
          </a:prstGeom>
        </p:spPr>
        <p:txBody>
          <a:bodyPr/>
          <a:lstStyle/>
          <a:p>
            <a:pPr marL="723391" indent="-723391" defTabSz="734694">
              <a:spcBef>
                <a:spcPts val="5200"/>
              </a:spcBef>
              <a:buBlip>
                <a:blip r:embed="rId2"/>
              </a:buBlip>
              <a:defRPr sz="4000">
                <a:ln>
                  <a:noFill/>
                </a:ln>
                <a:effectLst/>
              </a:defRPr>
            </a:pPr>
            <a:r>
              <a:t>SOUND - produced by vibration of objects , where vibrations determine                       oscillation of air molecules. Alternation of air pressure causes wave.</a:t>
            </a:r>
          </a:p>
          <a:p>
            <a:pPr marL="723391" indent="-723391" defTabSz="734694">
              <a:spcBef>
                <a:spcPts val="5200"/>
              </a:spcBef>
              <a:buBlip>
                <a:blip r:embed="rId2"/>
              </a:buBlip>
              <a:defRPr sz="4000">
                <a:ln>
                  <a:noFill/>
                </a:ln>
                <a:effectLst/>
              </a:defRPr>
            </a:pPr>
            <a:r>
              <a:t>Higher frequency of waveform amount to higher pitch of waveform.</a:t>
            </a:r>
          </a:p>
          <a:p>
            <a:pPr marL="723391" indent="-723391" defTabSz="734694">
              <a:spcBef>
                <a:spcPts val="5200"/>
              </a:spcBef>
              <a:buBlip>
                <a:blip r:embed="rId2"/>
              </a:buBlip>
              <a:defRPr sz="4000">
                <a:ln>
                  <a:noFill/>
                </a:ln>
                <a:effectLst/>
              </a:defRPr>
            </a:pPr>
            <a:r>
              <a:t>Larger amplitude of waveform amount to loundness of waveform </a:t>
            </a:r>
          </a:p>
        </p:txBody>
      </p:sp>
      <p:pic>
        <p:nvPicPr>
          <p:cNvPr id="177" name="IMG_7370.jpg" descr="IMG_7370.jpg"/>
          <p:cNvPicPr>
            <a:picLocks noChangeAspect="1"/>
          </p:cNvPicPr>
          <p:nvPr/>
        </p:nvPicPr>
        <p:blipFill>
          <a:blip r:embed="rId3"/>
          <a:srcRect t="7371"/>
          <a:stretch>
            <a:fillRect/>
          </a:stretch>
        </p:blipFill>
        <p:spPr>
          <a:xfrm>
            <a:off x="3256167" y="9152300"/>
            <a:ext cx="5684613" cy="3626087"/>
          </a:xfrm>
          <a:prstGeom prst="rect">
            <a:avLst/>
          </a:prstGeom>
          <a:ln w="12700">
            <a:miter lim="400000"/>
          </a:ln>
        </p:spPr>
      </p:pic>
      <p:pic>
        <p:nvPicPr>
          <p:cNvPr id="178" name="IMG_7369.jpg" descr="IMG_7369.jpg"/>
          <p:cNvPicPr>
            <a:picLocks noChangeAspect="1"/>
          </p:cNvPicPr>
          <p:nvPr/>
        </p:nvPicPr>
        <p:blipFill>
          <a:blip r:embed="rId4"/>
          <a:stretch>
            <a:fillRect/>
          </a:stretch>
        </p:blipFill>
        <p:spPr>
          <a:xfrm>
            <a:off x="11062912" y="9152300"/>
            <a:ext cx="5391082" cy="3560381"/>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Preprocessing audio data"/>
          <p:cNvSpPr txBox="1">
            <a:spLocks noGrp="1"/>
          </p:cNvSpPr>
          <p:nvPr>
            <p:ph type="title"/>
          </p:nvPr>
        </p:nvSpPr>
        <p:spPr>
          <a:prstGeom prst="rect">
            <a:avLst/>
          </a:prstGeom>
        </p:spPr>
        <p:txBody>
          <a:bodyPr/>
          <a:lstStyle>
            <a:lvl1pPr>
              <a:defRPr spc="-200"/>
            </a:lvl1pPr>
          </a:lstStyle>
          <a:p>
            <a:pPr>
              <a:defRPr>
                <a:ln>
                  <a:noFill/>
                </a:ln>
                <a:effectLst/>
              </a:defRPr>
            </a:pPr>
            <a:r>
              <a:t>Preprocessing audio data </a:t>
            </a:r>
          </a:p>
        </p:txBody>
      </p:sp>
      <p:sp>
        <p:nvSpPr>
          <p:cNvPr id="181" name="Before we can use the data in the GTZAN dataset, we need to pre-process the signals so that they  can be input to the Long Short-Term Memory (LSMT) model.  MFCC is a good  representation of music signals. It is one of the best indicators of the ́’brightn"/>
          <p:cNvSpPr txBox="1">
            <a:spLocks noGrp="1"/>
          </p:cNvSpPr>
          <p:nvPr>
            <p:ph type="body" idx="1"/>
          </p:nvPr>
        </p:nvSpPr>
        <p:spPr>
          <a:prstGeom prst="rect">
            <a:avLst/>
          </a:prstGeom>
        </p:spPr>
        <p:txBody>
          <a:bodyPr>
            <a:normAutofit lnSpcReduction="10000"/>
          </a:bodyPr>
          <a:lstStyle/>
          <a:p>
            <a:pPr marL="614963" indent="-614963" defTabSz="624571">
              <a:spcBef>
                <a:spcPts val="4400"/>
              </a:spcBef>
              <a:buBlip>
                <a:blip r:embed="rId2"/>
              </a:buBlip>
              <a:defRPr sz="4462">
                <a:ln>
                  <a:noFill/>
                </a:ln>
                <a:effectLst/>
              </a:defRPr>
            </a:pPr>
            <a:r>
              <a:t> Before we can use the data in the GTZAN dataset, we need to pre-process the signals so that they  can be input to the Machine Learning Model.  MFCC is a good  representation of music signals. It is one of the best indicators of the ́’brightness ́’ of the  sound. We used the Librosa library to transform the raw data from GTZAN into MFCC  features.</a:t>
            </a:r>
          </a:p>
          <a:p>
            <a:pPr marL="614963" indent="-614963" defTabSz="624571">
              <a:spcBef>
                <a:spcPts val="4400"/>
              </a:spcBef>
              <a:buBlip>
                <a:blip r:embed="rId2"/>
              </a:buBlip>
              <a:defRPr sz="4462">
                <a:ln>
                  <a:noFill/>
                </a:ln>
                <a:effectLst/>
              </a:defRPr>
            </a:pPr>
            <a:r>
              <a:t>So, we use librosa library to read the all the audio files, Input consists of audio samples from  GTZAN. Row of the data consist of following features MFCC (for short term power  spectrum(amplitude) of a sound), Spectral Centroid (conveys impression of the brightness of  a sound), Chroma (representing 12 distinct Semitones of the musical octave which gives  musical information about the audio).</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Music Genre Dataset"/>
          <p:cNvSpPr txBox="1">
            <a:spLocks noGrp="1"/>
          </p:cNvSpPr>
          <p:nvPr>
            <p:ph type="title"/>
          </p:nvPr>
        </p:nvSpPr>
        <p:spPr>
          <a:prstGeom prst="rect">
            <a:avLst/>
          </a:prstGeom>
        </p:spPr>
        <p:txBody>
          <a:bodyPr/>
          <a:lstStyle>
            <a:lvl1pPr>
              <a:defRPr spc="-200"/>
            </a:lvl1pPr>
          </a:lstStyle>
          <a:p>
            <a:pPr>
              <a:defRPr>
                <a:ln>
                  <a:noFill/>
                </a:ln>
                <a:effectLst/>
              </a:defRPr>
            </a:pPr>
            <a:r>
              <a:t>Music Dataset</a:t>
            </a:r>
          </a:p>
        </p:txBody>
      </p:sp>
      <p:sp>
        <p:nvSpPr>
          <p:cNvPr id="184" name="GTZAN music- genre dtaset by G.Tzanetakis and P. Cook in  IEEE transactions on Audio and Speech Processing 2002…"/>
          <p:cNvSpPr txBox="1">
            <a:spLocks noGrp="1"/>
          </p:cNvSpPr>
          <p:nvPr>
            <p:ph type="body" idx="1"/>
          </p:nvPr>
        </p:nvSpPr>
        <p:spPr>
          <a:prstGeom prst="rect">
            <a:avLst/>
          </a:prstGeom>
        </p:spPr>
        <p:txBody>
          <a:bodyPr/>
          <a:lstStyle/>
          <a:p>
            <a:pPr>
              <a:buBlip>
                <a:blip r:embed="rId2"/>
              </a:buBlip>
              <a:defRPr>
                <a:ln>
                  <a:noFill/>
                </a:ln>
                <a:effectLst/>
              </a:defRPr>
            </a:pPr>
            <a:r>
              <a:t>GTZAN music- genre dtaset by G.Tzanetakis and P. Cook in  IEEE transactions on Audio and Speech Processing 2002</a:t>
            </a:r>
          </a:p>
          <a:p>
            <a:pPr>
              <a:buBlip>
                <a:blip r:embed="rId2"/>
              </a:buBlip>
              <a:defRPr>
                <a:ln>
                  <a:noFill/>
                </a:ln>
                <a:effectLst/>
              </a:defRPr>
            </a:pPr>
            <a:r>
              <a:t>It consists of 100 audio samples per class and in total we have 10 classes</a:t>
            </a:r>
          </a:p>
          <a:p>
            <a:pPr>
              <a:buBlip>
                <a:blip r:embed="rId2"/>
              </a:buBlip>
              <a:defRPr>
                <a:ln>
                  <a:noFill/>
                </a:ln>
                <a:effectLst/>
              </a:defRPr>
            </a:pPr>
            <a:r>
              <a:t>Each 16-bit mono audio file is 30 sec long sampled at 22050 Hz in (.au) format</a:t>
            </a:r>
          </a:p>
          <a:p>
            <a:pPr>
              <a:buBlip>
                <a:blip r:embed="rId2"/>
              </a:buBlip>
              <a:defRPr>
                <a:ln>
                  <a:noFill/>
                </a:ln>
                <a:effectLst/>
              </a:defRPr>
            </a:pPr>
            <a:r>
              <a:t>There are 10 available genres as follows:- Rock, Hip-Hop, Metal, Blues, Classical, Pop, Jazz, Disco, Country, Reggae</a:t>
            </a:r>
          </a:p>
        </p:txBody>
      </p:sp>
    </p:spTree>
  </p:cSld>
  <p:clrMapOvr>
    <a:masterClrMapping/>
  </p:clrMapOvr>
  <p:transition spd="med"/>
</p:sld>
</file>

<file path=ppt/theme/theme1.xml><?xml version="1.0" encoding="utf-8"?>
<a:theme xmlns:a="http://schemas.openxmlformats.org/drawingml/2006/main" name="New_Template6">
  <a:themeElements>
    <a:clrScheme name="New_Template6">
      <a:dk1>
        <a:srgbClr val="000000"/>
      </a:dk1>
      <a:lt1>
        <a:srgbClr val="FFFFFF"/>
      </a:lt1>
      <a:dk2>
        <a:srgbClr val="A7A7A7"/>
      </a:dk2>
      <a:lt2>
        <a:srgbClr val="535353"/>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Helvetica Neue"/>
        <a:ea typeface="Helvetica Neue"/>
        <a:cs typeface="Helvetica Neue"/>
      </a:majorFont>
      <a:minorFont>
        <a:latin typeface="Helvetica"/>
        <a:ea typeface="Helvetica"/>
        <a:cs typeface="Helvetica"/>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6">
  <a:themeElements>
    <a:clrScheme name="New_Template6">
      <a:dk1>
        <a:srgbClr val="000000"/>
      </a:dk1>
      <a:lt1>
        <a:srgbClr val="FFFFFF"/>
      </a:lt1>
      <a:dk2>
        <a:srgbClr val="A7A7A7"/>
      </a:dk2>
      <a:lt2>
        <a:srgbClr val="535353"/>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Helvetica Neue"/>
        <a:ea typeface="Helvetica Neue"/>
        <a:cs typeface="Helvetica Neue"/>
      </a:majorFont>
      <a:minorFont>
        <a:latin typeface="Helvetica"/>
        <a:ea typeface="Helvetica"/>
        <a:cs typeface="Helvetica"/>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1767</Words>
  <Application>Microsoft Office PowerPoint</Application>
  <PresentationFormat>Custom</PresentationFormat>
  <Paragraphs>135</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Calisto MT</vt:lpstr>
      <vt:lpstr>Helvetica</vt:lpstr>
      <vt:lpstr>Helvetica Neue</vt:lpstr>
      <vt:lpstr>Helvetica Neue Bold Condensed</vt:lpstr>
      <vt:lpstr>Superclarendon Regular</vt:lpstr>
      <vt:lpstr>Times New Roman</vt:lpstr>
      <vt:lpstr>New_Template6</vt:lpstr>
      <vt:lpstr>PowerPoint Presentation</vt:lpstr>
      <vt:lpstr>MUSIC RECOMMENDATION               USING  MACHINE LEARNING &amp; KAFKA INTEGRATION</vt:lpstr>
      <vt:lpstr>Real Time Music Recommendation System</vt:lpstr>
      <vt:lpstr>Objectives</vt:lpstr>
      <vt:lpstr>Key - Steps</vt:lpstr>
      <vt:lpstr>Key - Steps</vt:lpstr>
      <vt:lpstr>Understanding Audio Data</vt:lpstr>
      <vt:lpstr>Preprocessing audio data </vt:lpstr>
      <vt:lpstr>Music Dataset</vt:lpstr>
      <vt:lpstr>Analog digital conversion (ADC)</vt:lpstr>
      <vt:lpstr>Fourier transform of a Periodic Sound</vt:lpstr>
      <vt:lpstr>Short Time Fourier transform (STFT)</vt:lpstr>
      <vt:lpstr>Key - Steps</vt:lpstr>
      <vt:lpstr>Audio features </vt:lpstr>
      <vt:lpstr>Genre - data &amp; features </vt:lpstr>
      <vt:lpstr>Features Extraction using Librosa</vt:lpstr>
      <vt:lpstr>Feature Extraction using librosa</vt:lpstr>
      <vt:lpstr>Extracted Features From Librossa</vt:lpstr>
      <vt:lpstr>DATA Handling</vt:lpstr>
      <vt:lpstr>Key - Steps</vt:lpstr>
      <vt:lpstr>Artificial intelligence &amp; Machine Learning</vt:lpstr>
      <vt:lpstr>System Requirements </vt:lpstr>
      <vt:lpstr>Building the Machine Learning Model</vt:lpstr>
      <vt:lpstr>(PAM)-K-Means Clustering Model in Pyspark</vt:lpstr>
      <vt:lpstr>Elbow Curve And Silhouette Score</vt:lpstr>
      <vt:lpstr>Fitting the Optimal K &amp; Getting the Respecting Cluster no’s</vt:lpstr>
      <vt:lpstr>Key - Steps</vt:lpstr>
      <vt:lpstr>Apache Nifi Flow</vt:lpstr>
      <vt:lpstr>Publisher Topic &amp; Consumer Topic</vt:lpstr>
      <vt:lpstr>Kafka Consumer Topic Logs</vt:lpstr>
      <vt:lpstr>Kafka Consumer Logs and Query</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mohit bhagwat</cp:lastModifiedBy>
  <cp:revision>1</cp:revision>
  <dcterms:modified xsi:type="dcterms:W3CDTF">2024-02-24T10:22:02Z</dcterms:modified>
</cp:coreProperties>
</file>